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67" r:id="rId2"/>
    <p:sldId id="280" r:id="rId3"/>
    <p:sldId id="301" r:id="rId4"/>
    <p:sldId id="268" r:id="rId5"/>
    <p:sldId id="302" r:id="rId6"/>
    <p:sldId id="288" r:id="rId7"/>
    <p:sldId id="289" r:id="rId8"/>
    <p:sldId id="304" r:id="rId9"/>
    <p:sldId id="310" r:id="rId10"/>
    <p:sldId id="305" r:id="rId11"/>
    <p:sldId id="303" r:id="rId12"/>
    <p:sldId id="281" r:id="rId13"/>
    <p:sldId id="283" r:id="rId14"/>
    <p:sldId id="290" r:id="rId15"/>
    <p:sldId id="287" r:id="rId16"/>
    <p:sldId id="292" r:id="rId17"/>
    <p:sldId id="293" r:id="rId18"/>
    <p:sldId id="306" r:id="rId19"/>
    <p:sldId id="307" r:id="rId20"/>
    <p:sldId id="308" r:id="rId21"/>
    <p:sldId id="309" r:id="rId22"/>
    <p:sldId id="297" r:id="rId23"/>
  </p:sldIdLst>
  <p:sldSz cx="12192000" cy="6858000"/>
  <p:notesSz cx="6858000" cy="9144000"/>
  <p:embeddedFontLst>
    <p:embeddedFont>
      <p:font typeface="Akrobat Black" panose="020B0604020202020204" charset="-52"/>
      <p:bold r:id="rId25"/>
    </p:embeddedFont>
    <p:embeddedFont>
      <p:font typeface="Bahnschrift Light" panose="020B0502040204020203" pitchFamily="34" charset="0"/>
      <p:regular r:id="rId26"/>
    </p:embeddedFont>
    <p:embeddedFont>
      <p:font typeface="Akrobat" panose="020B0604020202020204" charset="-52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ru-R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pto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pto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pto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pto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ptos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ptos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ptos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ptos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pto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42DC0"/>
    <a:srgbClr val="E5D8FE"/>
    <a:srgbClr val="CD2D6E"/>
    <a:srgbClr val="C33674"/>
    <a:srgbClr val="440EA5"/>
    <a:srgbClr val="1604C0"/>
    <a:srgbClr val="3536B0"/>
    <a:srgbClr val="0639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 autoAdjust="0"/>
    <p:restoredTop sz="94693" autoAdjust="0"/>
  </p:normalViewPr>
  <p:slideViewPr>
    <p:cSldViewPr snapToGrid="0">
      <p:cViewPr varScale="1">
        <p:scale>
          <a:sx n="103" d="100"/>
          <a:sy n="103" d="100"/>
        </p:scale>
        <p:origin x="72" y="-3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F4E005D3-BA5C-48E9-A547-0F3F09A3A2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defRPr sz="1200" noProof="1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A2779F9-CBEB-41D7-ABBB-A5564C9B5E4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defRPr sz="1200" noProof="1">
                <a:latin typeface="+mn-lt"/>
              </a:defRPr>
            </a:lvl1pPr>
          </a:lstStyle>
          <a:p>
            <a:pPr>
              <a:defRPr/>
            </a:pPr>
            <a:fld id="{8F66F4DA-FED2-4AA9-A952-C900F2FD49C8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2052" name="Образ слайда 3">
            <a:extLst>
              <a:ext uri="{FF2B5EF4-FFF2-40B4-BE49-F238E27FC236}">
                <a16:creationId xmlns:a16="http://schemas.microsoft.com/office/drawing/2014/main" id="{8C6CE1E4-30B2-4B30-ADCF-791117CA469F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Заметки 4">
            <a:extLst>
              <a:ext uri="{FF2B5EF4-FFF2-40B4-BE49-F238E27FC236}">
                <a16:creationId xmlns:a16="http://schemas.microsoft.com/office/drawing/2014/main" id="{DE9DBCCB-680A-4BD3-9D34-09EE12EEF59F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zh-CN" noProof="0"/>
              <a:t>Образец текста</a:t>
            </a:r>
          </a:p>
          <a:p>
            <a:pPr lvl="1"/>
            <a:r>
              <a:rPr lang="ru-RU" altLang="zh-CN" noProof="0"/>
              <a:t>Второй уровень</a:t>
            </a:r>
          </a:p>
          <a:p>
            <a:pPr lvl="2"/>
            <a:r>
              <a:rPr lang="ru-RU" altLang="zh-CN" noProof="0"/>
              <a:t>Третий уровень</a:t>
            </a:r>
          </a:p>
          <a:p>
            <a:pPr lvl="3"/>
            <a:r>
              <a:rPr lang="ru-RU" altLang="zh-CN" noProof="0"/>
              <a:t>Четвертый уровень</a:t>
            </a:r>
          </a:p>
          <a:p>
            <a:pPr lvl="4"/>
            <a:r>
              <a:rPr lang="ru-RU" altLang="zh-CN" noProof="0"/>
              <a:t>Пятый уровень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8A19DE-6002-47A9-BD46-B830A4F8E3A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defRPr sz="1200" noProof="1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3A7B7AF-28CE-4366-B5B2-27E6CAE1BD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1091EA7-6D9D-4172-82F8-A461B452B184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Образ слайда 1">
            <a:extLst>
              <a:ext uri="{FF2B5EF4-FFF2-40B4-BE49-F238E27FC236}">
                <a16:creationId xmlns:a16="http://schemas.microsoft.com/office/drawing/2014/main" id="{88E82C7B-CD9B-4E1E-98DC-0AD8E8273542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099" name="Заметки 2">
            <a:extLst>
              <a:ext uri="{FF2B5EF4-FFF2-40B4-BE49-F238E27FC236}">
                <a16:creationId xmlns:a16="http://schemas.microsoft.com/office/drawing/2014/main" id="{680D585D-15AA-4F22-B705-6C0E0BAF66A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4100" name="Номер слайда 3">
            <a:extLst>
              <a:ext uri="{FF2B5EF4-FFF2-40B4-BE49-F238E27FC236}">
                <a16:creationId xmlns:a16="http://schemas.microsoft.com/office/drawing/2014/main" id="{FB2CA74B-8233-4BC1-93D0-E76F2BA0B0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C380559C-2A59-46FA-BFE3-B8157AF88E87}" type="slidenum">
              <a:rPr lang="ru-RU" altLang="zh-CN" smtClean="0"/>
              <a:pPr/>
              <a:t>1</a:t>
            </a:fld>
            <a:endParaRPr lang="ru-RU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Образ слайда 1">
            <a:extLst>
              <a:ext uri="{FF2B5EF4-FFF2-40B4-BE49-F238E27FC236}">
                <a16:creationId xmlns:a16="http://schemas.microsoft.com/office/drawing/2014/main" id="{730C48BB-1F75-42FC-8B11-58D83943849C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6387" name="Заметки 2">
            <a:extLst>
              <a:ext uri="{FF2B5EF4-FFF2-40B4-BE49-F238E27FC236}">
                <a16:creationId xmlns:a16="http://schemas.microsoft.com/office/drawing/2014/main" id="{E42D0A93-64F0-4ACD-BF23-5E6ED92F04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16388" name="Номер слайда 3">
            <a:extLst>
              <a:ext uri="{FF2B5EF4-FFF2-40B4-BE49-F238E27FC236}">
                <a16:creationId xmlns:a16="http://schemas.microsoft.com/office/drawing/2014/main" id="{05A5949A-CC16-4CBA-8571-B634CB5ECF5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60114326-537C-466C-A11F-17DB84E24EBA}" type="slidenum">
              <a:rPr lang="ru-RU" altLang="zh-CN" smtClean="0"/>
              <a:pPr/>
              <a:t>10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40510091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Образ слайда 1">
            <a:extLst>
              <a:ext uri="{FF2B5EF4-FFF2-40B4-BE49-F238E27FC236}">
                <a16:creationId xmlns:a16="http://schemas.microsoft.com/office/drawing/2014/main" id="{730C48BB-1F75-42FC-8B11-58D83943849C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6387" name="Заметки 2">
            <a:extLst>
              <a:ext uri="{FF2B5EF4-FFF2-40B4-BE49-F238E27FC236}">
                <a16:creationId xmlns:a16="http://schemas.microsoft.com/office/drawing/2014/main" id="{E42D0A93-64F0-4ACD-BF23-5E6ED92F04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16388" name="Номер слайда 3">
            <a:extLst>
              <a:ext uri="{FF2B5EF4-FFF2-40B4-BE49-F238E27FC236}">
                <a16:creationId xmlns:a16="http://schemas.microsoft.com/office/drawing/2014/main" id="{05A5949A-CC16-4CBA-8571-B634CB5ECF5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60114326-537C-466C-A11F-17DB84E24EBA}" type="slidenum">
              <a:rPr lang="ru-RU" altLang="zh-CN" smtClean="0"/>
              <a:pPr/>
              <a:t>11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36841235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Образ слайда 1">
            <a:extLst>
              <a:ext uri="{FF2B5EF4-FFF2-40B4-BE49-F238E27FC236}">
                <a16:creationId xmlns:a16="http://schemas.microsoft.com/office/drawing/2014/main" id="{B200C54F-A32E-4BF6-882A-F3A769A8460B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8435" name="Заметки 2">
            <a:extLst>
              <a:ext uri="{FF2B5EF4-FFF2-40B4-BE49-F238E27FC236}">
                <a16:creationId xmlns:a16="http://schemas.microsoft.com/office/drawing/2014/main" id="{C6A01288-08E5-4C8C-9B7D-3812636EE55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18436" name="Номер слайда 3">
            <a:extLst>
              <a:ext uri="{FF2B5EF4-FFF2-40B4-BE49-F238E27FC236}">
                <a16:creationId xmlns:a16="http://schemas.microsoft.com/office/drawing/2014/main" id="{A9A7869D-A518-461F-B9BE-3B5857BE672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51A17FC3-8163-4828-B68A-072B3628D94F}" type="slidenum">
              <a:rPr lang="ru-RU" altLang="zh-CN" smtClean="0"/>
              <a:pPr/>
              <a:t>12</a:t>
            </a:fld>
            <a:endParaRPr lang="ru-RU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Образ слайда 1">
            <a:extLst>
              <a:ext uri="{FF2B5EF4-FFF2-40B4-BE49-F238E27FC236}">
                <a16:creationId xmlns:a16="http://schemas.microsoft.com/office/drawing/2014/main" id="{FD6C5748-FAB7-42DB-A43D-82544B8A76CB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2531" name="Заметки 2">
            <a:extLst>
              <a:ext uri="{FF2B5EF4-FFF2-40B4-BE49-F238E27FC236}">
                <a16:creationId xmlns:a16="http://schemas.microsoft.com/office/drawing/2014/main" id="{06BE6420-A430-4103-915E-C1980FC9F83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22532" name="Номер слайда 3">
            <a:extLst>
              <a:ext uri="{FF2B5EF4-FFF2-40B4-BE49-F238E27FC236}">
                <a16:creationId xmlns:a16="http://schemas.microsoft.com/office/drawing/2014/main" id="{D749722D-2E03-4EAA-909C-9BD19906082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9DCF002B-0538-4052-9BE2-0E8B89954609}" type="slidenum">
              <a:rPr lang="ru-RU" altLang="zh-CN" smtClean="0"/>
              <a:pPr/>
              <a:t>13</a:t>
            </a:fld>
            <a:endParaRPr lang="ru-RU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Образ слайда 1">
            <a:extLst>
              <a:ext uri="{FF2B5EF4-FFF2-40B4-BE49-F238E27FC236}">
                <a16:creationId xmlns:a16="http://schemas.microsoft.com/office/drawing/2014/main" id="{DE7F32DF-C9CE-4E64-9F31-912CE78546E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4579" name="Заметки 2">
            <a:extLst>
              <a:ext uri="{FF2B5EF4-FFF2-40B4-BE49-F238E27FC236}">
                <a16:creationId xmlns:a16="http://schemas.microsoft.com/office/drawing/2014/main" id="{A167FAAD-BCD6-4670-8D79-59ED97EE0F1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24580" name="Номер слайда 3">
            <a:extLst>
              <a:ext uri="{FF2B5EF4-FFF2-40B4-BE49-F238E27FC236}">
                <a16:creationId xmlns:a16="http://schemas.microsoft.com/office/drawing/2014/main" id="{DC36B636-9CD0-42BF-984D-B58361FF8C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F19529E2-CD94-4892-A555-AEBE3D633B41}" type="slidenum">
              <a:rPr lang="ru-RU" altLang="zh-CN" smtClean="0"/>
              <a:pPr/>
              <a:t>14</a:t>
            </a:fld>
            <a:endParaRPr lang="ru-RU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Образ слайда 1">
            <a:extLst>
              <a:ext uri="{FF2B5EF4-FFF2-40B4-BE49-F238E27FC236}">
                <a16:creationId xmlns:a16="http://schemas.microsoft.com/office/drawing/2014/main" id="{8D88610B-A6D6-4EEF-B112-94CB8C7557F6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6627" name="Заметки 2">
            <a:extLst>
              <a:ext uri="{FF2B5EF4-FFF2-40B4-BE49-F238E27FC236}">
                <a16:creationId xmlns:a16="http://schemas.microsoft.com/office/drawing/2014/main" id="{02CCD2B2-A60A-4854-B1C0-598831D19A0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26628" name="Номер слайда 3">
            <a:extLst>
              <a:ext uri="{FF2B5EF4-FFF2-40B4-BE49-F238E27FC236}">
                <a16:creationId xmlns:a16="http://schemas.microsoft.com/office/drawing/2014/main" id="{C2D35A8B-BEF7-450D-86B4-63B56A5E4F7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D3A67773-BDD9-4A70-AF37-D8805C5BB1F3}" type="slidenum">
              <a:rPr lang="ru-RU" altLang="zh-CN" smtClean="0"/>
              <a:pPr/>
              <a:t>15</a:t>
            </a:fld>
            <a:endParaRPr lang="ru-RU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Образ слайда 1">
            <a:extLst>
              <a:ext uri="{FF2B5EF4-FFF2-40B4-BE49-F238E27FC236}">
                <a16:creationId xmlns:a16="http://schemas.microsoft.com/office/drawing/2014/main" id="{160801DD-3043-4F1A-9579-9F501C8099B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8675" name="Заметки 2">
            <a:extLst>
              <a:ext uri="{FF2B5EF4-FFF2-40B4-BE49-F238E27FC236}">
                <a16:creationId xmlns:a16="http://schemas.microsoft.com/office/drawing/2014/main" id="{9FCAFBE4-7845-46E5-B124-FC2EFDEBF39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28676" name="Номер слайда 3">
            <a:extLst>
              <a:ext uri="{FF2B5EF4-FFF2-40B4-BE49-F238E27FC236}">
                <a16:creationId xmlns:a16="http://schemas.microsoft.com/office/drawing/2014/main" id="{17A53D04-32C9-495C-8C0C-E20A051549B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5124D777-1978-4AB4-BF25-525C8E6F7B2B}" type="slidenum">
              <a:rPr lang="ru-RU" altLang="zh-CN" smtClean="0"/>
              <a:pPr/>
              <a:t>16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1604141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Образ слайда 1">
            <a:extLst>
              <a:ext uri="{FF2B5EF4-FFF2-40B4-BE49-F238E27FC236}">
                <a16:creationId xmlns:a16="http://schemas.microsoft.com/office/drawing/2014/main" id="{160801DD-3043-4F1A-9579-9F501C8099B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8675" name="Заметки 2">
            <a:extLst>
              <a:ext uri="{FF2B5EF4-FFF2-40B4-BE49-F238E27FC236}">
                <a16:creationId xmlns:a16="http://schemas.microsoft.com/office/drawing/2014/main" id="{9FCAFBE4-7845-46E5-B124-FC2EFDEBF39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28676" name="Номер слайда 3">
            <a:extLst>
              <a:ext uri="{FF2B5EF4-FFF2-40B4-BE49-F238E27FC236}">
                <a16:creationId xmlns:a16="http://schemas.microsoft.com/office/drawing/2014/main" id="{17A53D04-32C9-495C-8C0C-E20A051549B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5124D777-1978-4AB4-BF25-525C8E6F7B2B}" type="slidenum">
              <a:rPr lang="ru-RU" altLang="zh-CN" smtClean="0"/>
              <a:pPr/>
              <a:t>17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857720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9A70F4-96D1-15CD-B425-36DFF6BA5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Образ слайда 1">
            <a:extLst>
              <a:ext uri="{FF2B5EF4-FFF2-40B4-BE49-F238E27FC236}">
                <a16:creationId xmlns:a16="http://schemas.microsoft.com/office/drawing/2014/main" id="{37CF312E-8024-4020-41F8-EA74844524CF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8675" name="Заметки 2">
            <a:extLst>
              <a:ext uri="{FF2B5EF4-FFF2-40B4-BE49-F238E27FC236}">
                <a16:creationId xmlns:a16="http://schemas.microsoft.com/office/drawing/2014/main" id="{35353DE5-9463-6F1F-F24A-8C81D6616A1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28676" name="Номер слайда 3">
            <a:extLst>
              <a:ext uri="{FF2B5EF4-FFF2-40B4-BE49-F238E27FC236}">
                <a16:creationId xmlns:a16="http://schemas.microsoft.com/office/drawing/2014/main" id="{328B0558-991E-5574-E182-7BE002F13AD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5124D777-1978-4AB4-BF25-525C8E6F7B2B}" type="slidenum">
              <a:rPr lang="ru-RU" altLang="zh-CN" smtClean="0"/>
              <a:pPr/>
              <a:t>18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35505047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43E4C-E32E-54F9-2721-F546483B5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Образ слайда 1">
            <a:extLst>
              <a:ext uri="{FF2B5EF4-FFF2-40B4-BE49-F238E27FC236}">
                <a16:creationId xmlns:a16="http://schemas.microsoft.com/office/drawing/2014/main" id="{8630274E-3459-429E-A88D-794BFDDA83D2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8675" name="Заметки 2">
            <a:extLst>
              <a:ext uri="{FF2B5EF4-FFF2-40B4-BE49-F238E27FC236}">
                <a16:creationId xmlns:a16="http://schemas.microsoft.com/office/drawing/2014/main" id="{F3EFD6D8-727C-0921-116B-97AD699CD2A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28676" name="Номер слайда 3">
            <a:extLst>
              <a:ext uri="{FF2B5EF4-FFF2-40B4-BE49-F238E27FC236}">
                <a16:creationId xmlns:a16="http://schemas.microsoft.com/office/drawing/2014/main" id="{EB138AE5-0FD1-6849-86D7-EE88411EB41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5124D777-1978-4AB4-BF25-525C8E6F7B2B}" type="slidenum">
              <a:rPr lang="ru-RU" altLang="zh-CN" smtClean="0"/>
              <a:pPr/>
              <a:t>19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548493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Образ слайда 1">
            <a:extLst>
              <a:ext uri="{FF2B5EF4-FFF2-40B4-BE49-F238E27FC236}">
                <a16:creationId xmlns:a16="http://schemas.microsoft.com/office/drawing/2014/main" id="{20AA5932-E4D6-464C-B437-2CF8570A411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6147" name="Заметки 2">
            <a:extLst>
              <a:ext uri="{FF2B5EF4-FFF2-40B4-BE49-F238E27FC236}">
                <a16:creationId xmlns:a16="http://schemas.microsoft.com/office/drawing/2014/main" id="{3FE546BA-4A97-47AC-8F7C-7420A04B2AF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 dirty="0"/>
          </a:p>
        </p:txBody>
      </p:sp>
      <p:sp>
        <p:nvSpPr>
          <p:cNvPr id="6148" name="Номер слайда 3">
            <a:extLst>
              <a:ext uri="{FF2B5EF4-FFF2-40B4-BE49-F238E27FC236}">
                <a16:creationId xmlns:a16="http://schemas.microsoft.com/office/drawing/2014/main" id="{995950AD-41BD-4287-A9FB-E6A7420966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8FE9831F-E2AD-482C-9E17-79D000E34937}" type="slidenum">
              <a:rPr lang="ru-RU" altLang="zh-CN" smtClean="0"/>
              <a:pPr/>
              <a:t>2</a:t>
            </a:fld>
            <a:endParaRPr lang="ru-RU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BC307-70CE-399B-06EA-D2097EE36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Образ слайда 1">
            <a:extLst>
              <a:ext uri="{FF2B5EF4-FFF2-40B4-BE49-F238E27FC236}">
                <a16:creationId xmlns:a16="http://schemas.microsoft.com/office/drawing/2014/main" id="{ADBC9BD3-52B9-D1A1-BA17-1425EA4DE403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8675" name="Заметки 2">
            <a:extLst>
              <a:ext uri="{FF2B5EF4-FFF2-40B4-BE49-F238E27FC236}">
                <a16:creationId xmlns:a16="http://schemas.microsoft.com/office/drawing/2014/main" id="{A5973E65-A94C-471D-0471-5A1253C6F92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28676" name="Номер слайда 3">
            <a:extLst>
              <a:ext uri="{FF2B5EF4-FFF2-40B4-BE49-F238E27FC236}">
                <a16:creationId xmlns:a16="http://schemas.microsoft.com/office/drawing/2014/main" id="{1DC7AFE2-58D6-35FE-1612-0ACD91EE40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5124D777-1978-4AB4-BF25-525C8E6F7B2B}" type="slidenum">
              <a:rPr lang="ru-RU" altLang="zh-CN" smtClean="0"/>
              <a:pPr/>
              <a:t>20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40490734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83CEB5-BD73-1D44-3FF1-6252AA1A1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Образ слайда 1">
            <a:extLst>
              <a:ext uri="{FF2B5EF4-FFF2-40B4-BE49-F238E27FC236}">
                <a16:creationId xmlns:a16="http://schemas.microsoft.com/office/drawing/2014/main" id="{762295E9-65B2-C2A1-E46C-48C3AE040C42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8675" name="Заметки 2">
            <a:extLst>
              <a:ext uri="{FF2B5EF4-FFF2-40B4-BE49-F238E27FC236}">
                <a16:creationId xmlns:a16="http://schemas.microsoft.com/office/drawing/2014/main" id="{3F95491B-917E-646A-1663-7530E8B19E2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28676" name="Номер слайда 3">
            <a:extLst>
              <a:ext uri="{FF2B5EF4-FFF2-40B4-BE49-F238E27FC236}">
                <a16:creationId xmlns:a16="http://schemas.microsoft.com/office/drawing/2014/main" id="{48945624-FF98-6305-EB3F-D1F786F151C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5124D777-1978-4AB4-BF25-525C8E6F7B2B}" type="slidenum">
              <a:rPr lang="ru-RU" altLang="zh-CN" smtClean="0"/>
              <a:pPr/>
              <a:t>21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39207251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Образ слайда 1">
            <a:extLst>
              <a:ext uri="{FF2B5EF4-FFF2-40B4-BE49-F238E27FC236}">
                <a16:creationId xmlns:a16="http://schemas.microsoft.com/office/drawing/2014/main" id="{160801DD-3043-4F1A-9579-9F501C8099B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8675" name="Заметки 2">
            <a:extLst>
              <a:ext uri="{FF2B5EF4-FFF2-40B4-BE49-F238E27FC236}">
                <a16:creationId xmlns:a16="http://schemas.microsoft.com/office/drawing/2014/main" id="{9FCAFBE4-7845-46E5-B124-FC2EFDEBF39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28676" name="Номер слайда 3">
            <a:extLst>
              <a:ext uri="{FF2B5EF4-FFF2-40B4-BE49-F238E27FC236}">
                <a16:creationId xmlns:a16="http://schemas.microsoft.com/office/drawing/2014/main" id="{17A53D04-32C9-495C-8C0C-E20A051549B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5124D777-1978-4AB4-BF25-525C8E6F7B2B}" type="slidenum">
              <a:rPr lang="ru-RU" altLang="zh-CN" smtClean="0"/>
              <a:pPr/>
              <a:t>22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2838791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Образ слайда 1">
            <a:extLst>
              <a:ext uri="{FF2B5EF4-FFF2-40B4-BE49-F238E27FC236}">
                <a16:creationId xmlns:a16="http://schemas.microsoft.com/office/drawing/2014/main" id="{75E527A9-D9D3-4C0F-8FA9-ABF653C44801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8195" name="Заметки 2">
            <a:extLst>
              <a:ext uri="{FF2B5EF4-FFF2-40B4-BE49-F238E27FC236}">
                <a16:creationId xmlns:a16="http://schemas.microsoft.com/office/drawing/2014/main" id="{E7E6E8F7-3EE3-451F-BFBA-90F9BF6B426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8196" name="Номер слайда 3">
            <a:extLst>
              <a:ext uri="{FF2B5EF4-FFF2-40B4-BE49-F238E27FC236}">
                <a16:creationId xmlns:a16="http://schemas.microsoft.com/office/drawing/2014/main" id="{CC5A5958-A3C6-474D-9B12-77569C5FAC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0CBDFE42-2F41-4289-8C37-72783A4616AE}" type="slidenum">
              <a:rPr lang="ru-RU" altLang="zh-CN" smtClean="0"/>
              <a:pPr/>
              <a:t>3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28351904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Образ слайда 1">
            <a:extLst>
              <a:ext uri="{FF2B5EF4-FFF2-40B4-BE49-F238E27FC236}">
                <a16:creationId xmlns:a16="http://schemas.microsoft.com/office/drawing/2014/main" id="{75E527A9-D9D3-4C0F-8FA9-ABF653C44801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8195" name="Заметки 2">
            <a:extLst>
              <a:ext uri="{FF2B5EF4-FFF2-40B4-BE49-F238E27FC236}">
                <a16:creationId xmlns:a16="http://schemas.microsoft.com/office/drawing/2014/main" id="{E7E6E8F7-3EE3-451F-BFBA-90F9BF6B426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8196" name="Номер слайда 3">
            <a:extLst>
              <a:ext uri="{FF2B5EF4-FFF2-40B4-BE49-F238E27FC236}">
                <a16:creationId xmlns:a16="http://schemas.microsoft.com/office/drawing/2014/main" id="{CC5A5958-A3C6-474D-9B12-77569C5FAC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0CBDFE42-2F41-4289-8C37-72783A4616AE}" type="slidenum">
              <a:rPr lang="ru-RU" altLang="zh-CN" smtClean="0"/>
              <a:pPr/>
              <a:t>4</a:t>
            </a:fld>
            <a:endParaRPr lang="ru-RU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Образ слайда 1">
            <a:extLst>
              <a:ext uri="{FF2B5EF4-FFF2-40B4-BE49-F238E27FC236}">
                <a16:creationId xmlns:a16="http://schemas.microsoft.com/office/drawing/2014/main" id="{075463C2-4C40-4FCD-A110-A917F0848D8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2291" name="Заметки 2">
            <a:extLst>
              <a:ext uri="{FF2B5EF4-FFF2-40B4-BE49-F238E27FC236}">
                <a16:creationId xmlns:a16="http://schemas.microsoft.com/office/drawing/2014/main" id="{6500B986-366A-4866-BE86-4E6183B3B96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12292" name="Номер слайда 3">
            <a:extLst>
              <a:ext uri="{FF2B5EF4-FFF2-40B4-BE49-F238E27FC236}">
                <a16:creationId xmlns:a16="http://schemas.microsoft.com/office/drawing/2014/main" id="{93459274-ABBE-4DA9-83F7-EE7045B3A2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1FC97F03-2C34-4C32-A484-35ABD6637624}" type="slidenum">
              <a:rPr lang="ru-RU" altLang="zh-CN" smtClean="0"/>
              <a:pPr/>
              <a:t>5</a:t>
            </a:fld>
            <a:endParaRPr lang="ru-RU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Образ слайда 1">
            <a:extLst>
              <a:ext uri="{FF2B5EF4-FFF2-40B4-BE49-F238E27FC236}">
                <a16:creationId xmlns:a16="http://schemas.microsoft.com/office/drawing/2014/main" id="{3A974B1F-1211-4259-9092-D0E9BEA082EC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4339" name="Заметки 2">
            <a:extLst>
              <a:ext uri="{FF2B5EF4-FFF2-40B4-BE49-F238E27FC236}">
                <a16:creationId xmlns:a16="http://schemas.microsoft.com/office/drawing/2014/main" id="{8C43629F-7C0E-472D-9A64-63A37C5BDDC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14340" name="Номер слайда 3">
            <a:extLst>
              <a:ext uri="{FF2B5EF4-FFF2-40B4-BE49-F238E27FC236}">
                <a16:creationId xmlns:a16="http://schemas.microsoft.com/office/drawing/2014/main" id="{CD82E56D-C0B7-4F40-96E6-AD5DB14CF4C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A7254F9C-C528-46C4-B0E7-B33CE90D79FE}" type="slidenum">
              <a:rPr lang="ru-RU" altLang="zh-CN" smtClean="0"/>
              <a:pPr/>
              <a:t>6</a:t>
            </a:fld>
            <a:endParaRPr lang="ru-RU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Образ слайда 1">
            <a:extLst>
              <a:ext uri="{FF2B5EF4-FFF2-40B4-BE49-F238E27FC236}">
                <a16:creationId xmlns:a16="http://schemas.microsoft.com/office/drawing/2014/main" id="{730C48BB-1F75-42FC-8B11-58D83943849C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6387" name="Заметки 2">
            <a:extLst>
              <a:ext uri="{FF2B5EF4-FFF2-40B4-BE49-F238E27FC236}">
                <a16:creationId xmlns:a16="http://schemas.microsoft.com/office/drawing/2014/main" id="{E42D0A93-64F0-4ACD-BF23-5E6ED92F04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16388" name="Номер слайда 3">
            <a:extLst>
              <a:ext uri="{FF2B5EF4-FFF2-40B4-BE49-F238E27FC236}">
                <a16:creationId xmlns:a16="http://schemas.microsoft.com/office/drawing/2014/main" id="{05A5949A-CC16-4CBA-8571-B634CB5ECF5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60114326-537C-466C-A11F-17DB84E24EBA}" type="slidenum">
              <a:rPr lang="ru-RU" altLang="zh-CN" smtClean="0"/>
              <a:pPr/>
              <a:t>7</a:t>
            </a:fld>
            <a:endParaRPr lang="ru-RU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Образ слайда 1">
            <a:extLst>
              <a:ext uri="{FF2B5EF4-FFF2-40B4-BE49-F238E27FC236}">
                <a16:creationId xmlns:a16="http://schemas.microsoft.com/office/drawing/2014/main" id="{730C48BB-1F75-42FC-8B11-58D83943849C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6387" name="Заметки 2">
            <a:extLst>
              <a:ext uri="{FF2B5EF4-FFF2-40B4-BE49-F238E27FC236}">
                <a16:creationId xmlns:a16="http://schemas.microsoft.com/office/drawing/2014/main" id="{E42D0A93-64F0-4ACD-BF23-5E6ED92F04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zh-CN" dirty="0"/>
          </a:p>
        </p:txBody>
      </p:sp>
      <p:sp>
        <p:nvSpPr>
          <p:cNvPr id="16388" name="Номер слайда 3">
            <a:extLst>
              <a:ext uri="{FF2B5EF4-FFF2-40B4-BE49-F238E27FC236}">
                <a16:creationId xmlns:a16="http://schemas.microsoft.com/office/drawing/2014/main" id="{05A5949A-CC16-4CBA-8571-B634CB5ECF5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60114326-537C-466C-A11F-17DB84E24EBA}" type="slidenum">
              <a:rPr lang="ru-RU" altLang="zh-CN" smtClean="0"/>
              <a:pPr/>
              <a:t>8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32402964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Образ слайда 1">
            <a:extLst>
              <a:ext uri="{FF2B5EF4-FFF2-40B4-BE49-F238E27FC236}">
                <a16:creationId xmlns:a16="http://schemas.microsoft.com/office/drawing/2014/main" id="{730C48BB-1F75-42FC-8B11-58D83943849C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6387" name="Заметки 2">
            <a:extLst>
              <a:ext uri="{FF2B5EF4-FFF2-40B4-BE49-F238E27FC236}">
                <a16:creationId xmlns:a16="http://schemas.microsoft.com/office/drawing/2014/main" id="{E42D0A93-64F0-4ACD-BF23-5E6ED92F04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zh-CN"/>
          </a:p>
        </p:txBody>
      </p:sp>
      <p:sp>
        <p:nvSpPr>
          <p:cNvPr id="16388" name="Номер слайда 3">
            <a:extLst>
              <a:ext uri="{FF2B5EF4-FFF2-40B4-BE49-F238E27FC236}">
                <a16:creationId xmlns:a16="http://schemas.microsoft.com/office/drawing/2014/main" id="{05A5949A-CC16-4CBA-8571-B634CB5ECF5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fld id="{60114326-537C-466C-A11F-17DB84E24EBA}" type="slidenum">
              <a:rPr lang="ru-RU" altLang="zh-CN" smtClean="0"/>
              <a:pPr/>
              <a:t>9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549960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noProof="1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EFDAB3-E8A6-4205-A7C9-E2749A960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1E7762-E49C-4E0A-8BE7-393C2DCFCC1A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9ED8C7-1F9D-47E7-B796-BD6406919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6E81BE-B491-4FEA-8A43-55EB30A3E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88819E-9400-4A66-8D9E-3EFD50645CB6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4118959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noProof="1"/>
              <a:t>Образец текста</a:t>
            </a:r>
          </a:p>
          <a:p>
            <a:pPr lvl="1"/>
            <a:r>
              <a:rPr lang="ru-RU" noProof="1"/>
              <a:t>Второй уровень</a:t>
            </a:r>
          </a:p>
          <a:p>
            <a:pPr lvl="2"/>
            <a:r>
              <a:rPr lang="ru-RU" noProof="1"/>
              <a:t>Третий уровень</a:t>
            </a:r>
          </a:p>
          <a:p>
            <a:pPr lvl="3"/>
            <a:r>
              <a:rPr lang="ru-RU" noProof="1"/>
              <a:t>Четвертый уровень</a:t>
            </a:r>
          </a:p>
          <a:p>
            <a:pPr lvl="4"/>
            <a:r>
              <a:rPr lang="ru-RU" noProof="1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F7EFEC-C378-4186-9832-12BE2AF60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C7D526-71F9-4008-B012-79CB07A98A1D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A740AD-4A4D-4F43-81D7-A3271D616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15506F-7AB1-44E7-BC5A-93F409420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3C652E-5EEB-45CF-880C-84B092F8BB5C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2238487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noProof="1"/>
              <a:t>Образец текста</a:t>
            </a:r>
          </a:p>
          <a:p>
            <a:pPr lvl="1"/>
            <a:r>
              <a:rPr lang="ru-RU" noProof="1"/>
              <a:t>Второй уровень</a:t>
            </a:r>
          </a:p>
          <a:p>
            <a:pPr lvl="2"/>
            <a:r>
              <a:rPr lang="ru-RU" noProof="1"/>
              <a:t>Третий уровень</a:t>
            </a:r>
          </a:p>
          <a:p>
            <a:pPr lvl="3"/>
            <a:r>
              <a:rPr lang="ru-RU" noProof="1"/>
              <a:t>Четвертый уровень</a:t>
            </a:r>
          </a:p>
          <a:p>
            <a:pPr lvl="4"/>
            <a:r>
              <a:rPr lang="ru-RU" noProof="1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A7A8A56-EB52-4CD1-96B1-17857576F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9D09E6-E74E-4D97-9F3E-37BAD65EB4AE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A297A8-E9B4-473D-AF81-A819D834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1CBB62-8DAB-4BC2-9B76-A24F8B4BD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8A16BE-32FA-4469-B8EE-28D1C9DD2891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995377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noProof="1"/>
              <a:t>Образец текста</a:t>
            </a:r>
          </a:p>
          <a:p>
            <a:pPr lvl="1"/>
            <a:r>
              <a:rPr lang="ru-RU" noProof="1"/>
              <a:t>Второй уровень</a:t>
            </a:r>
          </a:p>
          <a:p>
            <a:pPr lvl="2"/>
            <a:r>
              <a:rPr lang="ru-RU" noProof="1"/>
              <a:t>Третий уровень</a:t>
            </a:r>
          </a:p>
          <a:p>
            <a:pPr lvl="3"/>
            <a:r>
              <a:rPr lang="ru-RU" noProof="1"/>
              <a:t>Четвертый уровень</a:t>
            </a:r>
          </a:p>
          <a:p>
            <a:pPr lvl="4"/>
            <a:r>
              <a:rPr lang="ru-RU" noProof="1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B21313-AF56-4061-9C3C-8816A05F5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5273D3-536E-4C84-B2EC-46503CBCD13B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887BBD-9CE6-4C26-BC6E-C79B51118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8EBD72-D6A5-43A9-AB08-85B02E9A0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8A733F-709D-443E-B216-B6D1788846DA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1149167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 noProof="1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01202A-21E2-48EC-B704-0DE0EC9BF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2ACCA9-9F74-42D4-863A-DA3A5F10400C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0C9AAD-1BA5-4EED-82F7-C32673D0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BF8F39-22C4-4602-B93D-C86EB47BE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17EE34-950C-43FE-9EAE-7F559E69920C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1885019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noProof="1"/>
              <a:t>Образец текста</a:t>
            </a:r>
          </a:p>
          <a:p>
            <a:pPr lvl="1"/>
            <a:r>
              <a:rPr lang="ru-RU" noProof="1"/>
              <a:t>Второй уровень</a:t>
            </a:r>
          </a:p>
          <a:p>
            <a:pPr lvl="2"/>
            <a:r>
              <a:rPr lang="ru-RU" noProof="1"/>
              <a:t>Третий уровень</a:t>
            </a:r>
          </a:p>
          <a:p>
            <a:pPr lvl="3"/>
            <a:r>
              <a:rPr lang="ru-RU" noProof="1"/>
              <a:t>Четвертый уровень</a:t>
            </a:r>
          </a:p>
          <a:p>
            <a:pPr lvl="4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noProof="1"/>
              <a:t>Образец текста</a:t>
            </a:r>
          </a:p>
          <a:p>
            <a:pPr lvl="1"/>
            <a:r>
              <a:rPr lang="ru-RU" noProof="1"/>
              <a:t>Второй уровень</a:t>
            </a:r>
          </a:p>
          <a:p>
            <a:pPr lvl="2"/>
            <a:r>
              <a:rPr lang="ru-RU" noProof="1"/>
              <a:t>Третий уровень</a:t>
            </a:r>
          </a:p>
          <a:p>
            <a:pPr lvl="3"/>
            <a:r>
              <a:rPr lang="ru-RU" noProof="1"/>
              <a:t>Четвертый уровень</a:t>
            </a:r>
          </a:p>
          <a:p>
            <a:pPr lvl="4"/>
            <a:r>
              <a:rPr lang="ru-RU" noProof="1"/>
              <a:t>Пятый уровень</a:t>
            </a:r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4EF73B0F-DC11-4836-86EA-A2268FC2C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BE1C1D-F38C-4E45-B32A-DEEE36C5A2C7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DA02B4C8-5F8A-4A54-AFE8-0670757AF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3AFC25B5-3F8F-4B3C-B410-DD5173326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1ECD15-3188-496D-9925-A1864AA1CA2B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491519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noProof="1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noProof="1"/>
              <a:t>Образец текста</a:t>
            </a:r>
          </a:p>
          <a:p>
            <a:pPr lvl="1"/>
            <a:r>
              <a:rPr lang="ru-RU" noProof="1"/>
              <a:t>Второй уровень</a:t>
            </a:r>
          </a:p>
          <a:p>
            <a:pPr lvl="2"/>
            <a:r>
              <a:rPr lang="ru-RU" noProof="1"/>
              <a:t>Третий уровень</a:t>
            </a:r>
          </a:p>
          <a:p>
            <a:pPr lvl="3"/>
            <a:r>
              <a:rPr lang="ru-RU" noProof="1"/>
              <a:t>Четвертый уровень</a:t>
            </a:r>
          </a:p>
          <a:p>
            <a:pPr lvl="4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noProof="1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noProof="1"/>
              <a:t>Образец текста</a:t>
            </a:r>
          </a:p>
          <a:p>
            <a:pPr lvl="1"/>
            <a:r>
              <a:rPr lang="ru-RU" noProof="1"/>
              <a:t>Второй уровень</a:t>
            </a:r>
          </a:p>
          <a:p>
            <a:pPr lvl="2"/>
            <a:r>
              <a:rPr lang="ru-RU" noProof="1"/>
              <a:t>Третий уровень</a:t>
            </a:r>
          </a:p>
          <a:p>
            <a:pPr lvl="3"/>
            <a:r>
              <a:rPr lang="ru-RU" noProof="1"/>
              <a:t>Четвертый уровень</a:t>
            </a:r>
          </a:p>
          <a:p>
            <a:pPr lvl="4"/>
            <a:r>
              <a:rPr lang="ru-RU" noProof="1"/>
              <a:t>Пятый уровень</a:t>
            </a:r>
          </a:p>
        </p:txBody>
      </p:sp>
      <p:sp>
        <p:nvSpPr>
          <p:cNvPr id="7" name="Дата 3">
            <a:extLst>
              <a:ext uri="{FF2B5EF4-FFF2-40B4-BE49-F238E27FC236}">
                <a16:creationId xmlns:a16="http://schemas.microsoft.com/office/drawing/2014/main" id="{2F334BB4-D7D2-4743-943F-A5EB35101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C9AD46-E25F-4E0B-BDF6-EFF57F68B6B1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8" name="Нижний колонтитул 4">
            <a:extLst>
              <a:ext uri="{FF2B5EF4-FFF2-40B4-BE49-F238E27FC236}">
                <a16:creationId xmlns:a16="http://schemas.microsoft.com/office/drawing/2014/main" id="{D326840F-EF5E-46D3-9724-970A968E6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53A3FA79-4E87-4DED-A821-0DE0DABD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8B186-75FE-466D-A9F8-53F555B44A13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945446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noProof="1"/>
              <a:t>Образец заголовка</a:t>
            </a:r>
          </a:p>
        </p:txBody>
      </p:sp>
      <p:sp>
        <p:nvSpPr>
          <p:cNvPr id="3" name="Дата 3">
            <a:extLst>
              <a:ext uri="{FF2B5EF4-FFF2-40B4-BE49-F238E27FC236}">
                <a16:creationId xmlns:a16="http://schemas.microsoft.com/office/drawing/2014/main" id="{B5203845-6272-49DC-814A-6D55C7907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490A9F-61AC-4CD1-BF2F-3C20CEA1372E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4" name="Нижний колонтитул 4">
            <a:extLst>
              <a:ext uri="{FF2B5EF4-FFF2-40B4-BE49-F238E27FC236}">
                <a16:creationId xmlns:a16="http://schemas.microsoft.com/office/drawing/2014/main" id="{D46A9D38-45FD-46FF-AA0B-F191CDF39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AA2C95C9-8528-4DF5-9F0E-2C96A75F3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001BAB-49E3-4D08-B4B4-AFE76D7596B3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4227088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32DA08A3-129B-4A21-AB2D-47F0F9C3D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9DDC1B-713E-4D02-8707-77DE4B1AA4FE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5BD62ED2-1F9E-47F3-8C98-34697033C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9EC1C9E3-2825-4829-99A2-24A02FB1F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9877A5-6F7E-4422-9DF6-C4AA24445D47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3665767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noProof="1"/>
              <a:t>Образец текста</a:t>
            </a:r>
          </a:p>
          <a:p>
            <a:pPr lvl="1"/>
            <a:r>
              <a:rPr lang="ru-RU" noProof="1"/>
              <a:t>Второй уровень</a:t>
            </a:r>
          </a:p>
          <a:p>
            <a:pPr lvl="2"/>
            <a:r>
              <a:rPr lang="ru-RU" noProof="1"/>
              <a:t>Третий уровень</a:t>
            </a:r>
          </a:p>
          <a:p>
            <a:pPr lvl="3"/>
            <a:r>
              <a:rPr lang="ru-RU" noProof="1"/>
              <a:t>Четвертый уровень</a:t>
            </a:r>
          </a:p>
          <a:p>
            <a:pPr lvl="4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noProof="1"/>
              <a:t>Образец текста</a:t>
            </a:r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15188883-FC53-45F6-9391-DC2F7A1F0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7377FE-4602-4888-B0DB-9BABDF6161B2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8765998C-8BD9-449C-8865-FBD7E72EA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5FCF660A-E32E-4035-AA74-E9655A491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2F05AA-F91D-470D-8942-111C21792569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451830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noProof="1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noProof="1"/>
              <a:t>Образец текста</a:t>
            </a:r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EE1FC33C-25CA-4BA9-87EA-7F63A2346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8EF12D-1DC2-43C7-BB74-1D608594AFCE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8D61CD62-29E0-4C24-B970-0E6D51956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EC4929F1-13E6-4703-9D9F-9ED524460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DBB34F-2FB1-4124-BCCF-039BCFFF962E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  <p:extLst>
      <p:ext uri="{BB962C8B-B14F-4D97-AF65-F5344CB8AC3E}">
        <p14:creationId xmlns:p14="http://schemas.microsoft.com/office/powerpoint/2010/main" val="3812135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0708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>
            <a:extLst>
              <a:ext uri="{FF2B5EF4-FFF2-40B4-BE49-F238E27FC236}">
                <a16:creationId xmlns:a16="http://schemas.microsoft.com/office/drawing/2014/main" id="{262C76C5-A5E5-49EC-9EC8-37BC7973365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zh-CN"/>
              <a:t>Образец заголовка</a:t>
            </a:r>
          </a:p>
        </p:txBody>
      </p:sp>
      <p:sp>
        <p:nvSpPr>
          <p:cNvPr id="1027" name="Текст 2">
            <a:extLst>
              <a:ext uri="{FF2B5EF4-FFF2-40B4-BE49-F238E27FC236}">
                <a16:creationId xmlns:a16="http://schemas.microsoft.com/office/drawing/2014/main" id="{E56B42CE-F92E-475B-8183-7B740375853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zh-CN"/>
              <a:t>Образец текста</a:t>
            </a:r>
          </a:p>
          <a:p>
            <a:pPr lvl="1"/>
            <a:r>
              <a:rPr lang="ru-RU" altLang="zh-CN"/>
              <a:t>Второй уровень</a:t>
            </a:r>
          </a:p>
          <a:p>
            <a:pPr lvl="2"/>
            <a:r>
              <a:rPr lang="ru-RU" altLang="zh-CN"/>
              <a:t>Третий уровень</a:t>
            </a:r>
          </a:p>
          <a:p>
            <a:pPr lvl="3"/>
            <a:r>
              <a:rPr lang="ru-RU" altLang="zh-CN"/>
              <a:t>Четвертый уровень</a:t>
            </a:r>
          </a:p>
          <a:p>
            <a:pPr lvl="4"/>
            <a:r>
              <a:rPr lang="ru-RU" altLang="zh-CN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0DB62C-A69A-4E75-80C9-C66CA9B85B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defRPr sz="1200" noProof="1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BA232E2D-F5DA-4C9D-920F-1EF4610923A4}" type="datetimeFigureOut">
              <a:rPr lang="ru-RU"/>
              <a:pPr>
                <a:defRPr/>
              </a:pPr>
              <a:t>30.10.2025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A123E6-6C54-48C2-B5FD-00B3EA6D82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defRPr sz="1200" noProof="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DCF223-6BAF-4B41-8588-9AB7FFA103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767676"/>
                </a:solidFill>
              </a:defRPr>
            </a:lvl1pPr>
          </a:lstStyle>
          <a:p>
            <a:pPr>
              <a:defRPr/>
            </a:pPr>
            <a:fld id="{7C82BDE9-7EA5-4A68-A274-692619892C71}" type="slidenum">
              <a:rPr lang="ru-RU" altLang="zh-CN"/>
              <a:pPr>
                <a:defRPr/>
              </a:pPr>
              <a:t>‹#›</a:t>
            </a:fld>
            <a:endParaRPr lang="ru-RU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ptos Display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ptos Display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ptos Display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ptos Display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ptos Display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ptos Display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ptos Display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ptos Display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.pn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Relationship Id="rId9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.png"/><Relationship Id="rId7" Type="http://schemas.openxmlformats.org/officeDocument/2006/relationships/image" Target="../media/image30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33.png"/><Relationship Id="rId4" Type="http://schemas.openxmlformats.org/officeDocument/2006/relationships/image" Target="../media/image3.png"/><Relationship Id="rId9" Type="http://schemas.openxmlformats.org/officeDocument/2006/relationships/image" Target="../media/image3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0F4341BF-09E9-45B8-87FB-2D67BF884198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TextBox 32">
            <a:extLst>
              <a:ext uri="{FF2B5EF4-FFF2-40B4-BE49-F238E27FC236}">
                <a16:creationId xmlns:a16="http://schemas.microsoft.com/office/drawing/2014/main" id="{6E5A468D-4BDC-4895-9DB9-0D4C1F2544A8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66725" y="4183063"/>
            <a:ext cx="4335463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AutoNum type="arabicPeriod"/>
            </a:pPr>
            <a:r>
              <a:rPr lang="ru-RU" altLang="zh-CN" sz="1600" dirty="0">
                <a:solidFill>
                  <a:schemeClr val="bg1"/>
                </a:solidFill>
                <a:latin typeface="Akrobat" panose="020B0604020202020204" pitchFamily="2" charset="-52"/>
              </a:rPr>
              <a:t>Андреев Глеб – </a:t>
            </a:r>
            <a:r>
              <a:rPr lang="ru-RU" altLang="zh-CN" sz="1600" dirty="0" smtClean="0">
                <a:solidFill>
                  <a:schemeClr val="bg1"/>
                </a:solidFill>
                <a:latin typeface="Akrobat" panose="020B0604020202020204" pitchFamily="2" charset="-52"/>
              </a:rPr>
              <a:t>3 </a:t>
            </a:r>
            <a:r>
              <a:rPr lang="ru-RU" altLang="zh-CN" sz="1600" dirty="0">
                <a:solidFill>
                  <a:schemeClr val="bg1"/>
                </a:solidFill>
                <a:latin typeface="Akrobat" panose="020B0604020202020204" pitchFamily="2" charset="-52"/>
              </a:rPr>
              <a:t>курс, ИТТСУ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AutoNum type="arabicPeriod"/>
            </a:pPr>
            <a:r>
              <a:rPr lang="ru-RU" altLang="zh-CN" sz="1600" dirty="0">
                <a:solidFill>
                  <a:schemeClr val="bg1"/>
                </a:solidFill>
                <a:latin typeface="Akrobat" panose="020B0604020202020204" pitchFamily="2" charset="-52"/>
              </a:rPr>
              <a:t>Тарасенков </a:t>
            </a:r>
            <a:r>
              <a:rPr lang="ru-RU" altLang="zh-CN" sz="1600" dirty="0" smtClean="0">
                <a:solidFill>
                  <a:schemeClr val="bg1"/>
                </a:solidFill>
                <a:latin typeface="Akrobat" panose="020B0604020202020204" pitchFamily="2" charset="-52"/>
              </a:rPr>
              <a:t>Андрей – 3 </a:t>
            </a:r>
            <a:r>
              <a:rPr lang="ru-RU" altLang="zh-CN" sz="1600" dirty="0">
                <a:solidFill>
                  <a:schemeClr val="bg1"/>
                </a:solidFill>
                <a:latin typeface="Akrobat" panose="020B0604020202020204" pitchFamily="2" charset="-52"/>
              </a:rPr>
              <a:t>курс, ИТТСУ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AutoNum type="arabicPeriod"/>
            </a:pPr>
            <a:r>
              <a:rPr lang="ru-RU" altLang="zh-CN" sz="1600" dirty="0">
                <a:solidFill>
                  <a:schemeClr val="bg1"/>
                </a:solidFill>
                <a:latin typeface="Akrobat" panose="020B0604020202020204" pitchFamily="2" charset="-52"/>
              </a:rPr>
              <a:t>Баранов </a:t>
            </a:r>
            <a:r>
              <a:rPr lang="ru-RU" altLang="zh-CN" sz="1600" dirty="0" smtClean="0">
                <a:solidFill>
                  <a:schemeClr val="bg1"/>
                </a:solidFill>
                <a:latin typeface="Akrobat" panose="020B0604020202020204" pitchFamily="2" charset="-52"/>
              </a:rPr>
              <a:t>Александр – 3 </a:t>
            </a:r>
            <a:r>
              <a:rPr lang="ru-RU" altLang="zh-CN" sz="1600" dirty="0">
                <a:solidFill>
                  <a:schemeClr val="bg1"/>
                </a:solidFill>
                <a:latin typeface="Akrobat" panose="020B0604020202020204" pitchFamily="2" charset="-52"/>
              </a:rPr>
              <a:t>курс, </a:t>
            </a:r>
            <a:r>
              <a:rPr lang="ru-RU" altLang="zh-CN" sz="1600" dirty="0" smtClean="0">
                <a:solidFill>
                  <a:schemeClr val="bg1"/>
                </a:solidFill>
                <a:latin typeface="Akrobat" panose="020B0604020202020204" pitchFamily="2" charset="-52"/>
              </a:rPr>
              <a:t>ИТТСУ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AutoNum type="arabicPeriod"/>
            </a:pPr>
            <a:r>
              <a:rPr lang="ru-RU" altLang="zh-CN" sz="1600" dirty="0" smtClean="0">
                <a:solidFill>
                  <a:schemeClr val="bg1"/>
                </a:solidFill>
                <a:latin typeface="Akrobat" panose="020B0604020202020204" pitchFamily="2" charset="-52"/>
              </a:rPr>
              <a:t>Колчин Владислав – 3 курс, ИТТСУ</a:t>
            </a:r>
            <a:endParaRPr lang="ru-RU" altLang="zh-CN" sz="1600" dirty="0">
              <a:solidFill>
                <a:schemeClr val="bg1"/>
              </a:solidFill>
              <a:latin typeface="Akrobat" panose="020B0604020202020204" pitchFamily="2" charset="-52"/>
            </a:endParaRPr>
          </a:p>
        </p:txBody>
      </p:sp>
      <p:sp>
        <p:nvSpPr>
          <p:cNvPr id="86" name="Скругленный прямоугольник 85">
            <a:extLst>
              <a:ext uri="{FF2B5EF4-FFF2-40B4-BE49-F238E27FC236}">
                <a16:creationId xmlns:a16="http://schemas.microsoft.com/office/drawing/2014/main" id="{7D92406F-B4DA-453C-8E5E-8FDC7D5A6B9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66738" y="1574800"/>
            <a:ext cx="5226050" cy="1763713"/>
          </a:xfrm>
          <a:prstGeom prst="roundRect">
            <a:avLst>
              <a:gd name="adj" fmla="val 6900"/>
            </a:avLst>
          </a:prstGeom>
          <a:noFill/>
          <a:ln w="38100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3077" name="TextBox 9">
            <a:extLst>
              <a:ext uri="{FF2B5EF4-FFF2-40B4-BE49-F238E27FC236}">
                <a16:creationId xmlns:a16="http://schemas.microsoft.com/office/drawing/2014/main" id="{C3570EF9-B7FB-41F3-9A73-7CCE48B67FED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83185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>
                <a:solidFill>
                  <a:schemeClr val="bg1"/>
                </a:solidFill>
                <a:latin typeface="Akrobat Black" panose="020B0604020202020204" pitchFamily="2" charset="-52"/>
              </a:rPr>
              <a:t>Нет безбилетникам!</a:t>
            </a:r>
          </a:p>
        </p:txBody>
      </p:sp>
      <p:sp>
        <p:nvSpPr>
          <p:cNvPr id="11" name="Скругленный прямоугольник 85">
            <a:extLst>
              <a:ext uri="{FF2B5EF4-FFF2-40B4-BE49-F238E27FC236}">
                <a16:creationId xmlns:a16="http://schemas.microsoft.com/office/drawing/2014/main" id="{BEC6970F-4828-4797-8AC4-95107ED3F7F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46125" y="1754188"/>
            <a:ext cx="4867275" cy="1403350"/>
          </a:xfrm>
          <a:prstGeom prst="roundRect">
            <a:avLst>
              <a:gd name="adj" fmla="val 2771"/>
            </a:avLst>
          </a:prstGeom>
          <a:solidFill>
            <a:schemeClr val="bg1"/>
          </a:solidFill>
          <a:ln w="38100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>
              <a:solidFill>
                <a:schemeClr val="bg1">
                  <a:lumMod val="50000"/>
                </a:schemeClr>
              </a:solidFill>
              <a:latin typeface="Akrobat" panose="00000500000000000000" pitchFamily="50" charset="-52"/>
            </a:endParaRPr>
          </a:p>
        </p:txBody>
      </p:sp>
      <p:sp>
        <p:nvSpPr>
          <p:cNvPr id="3079" name="TextBox 11">
            <a:extLst>
              <a:ext uri="{FF2B5EF4-FFF2-40B4-BE49-F238E27FC236}">
                <a16:creationId xmlns:a16="http://schemas.microsoft.com/office/drawing/2014/main" id="{17C3EB7A-D781-4B46-806B-741E7CAFEBD1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44500" y="3721100"/>
            <a:ext cx="32956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2400" b="1">
                <a:solidFill>
                  <a:schemeClr val="bg1"/>
                </a:solidFill>
                <a:latin typeface="Akrobat Black" panose="020B0604020202020204" pitchFamily="2" charset="-52"/>
              </a:rPr>
              <a:t>КОМАНДА</a:t>
            </a:r>
            <a:r>
              <a:rPr lang="en-US" altLang="ru-RU" sz="2400" b="1">
                <a:solidFill>
                  <a:schemeClr val="bg1"/>
                </a:solidFill>
                <a:latin typeface="Akrobat Black" panose="020B0604020202020204" pitchFamily="2" charset="-52"/>
              </a:rPr>
              <a:t>:</a:t>
            </a:r>
            <a:endParaRPr lang="ru-RU" altLang="zh-CN" sz="2400" b="1">
              <a:solidFill>
                <a:schemeClr val="bg1"/>
              </a:solidFill>
              <a:latin typeface="Akrobat Black" panose="020B0604020202020204" pitchFamily="2" charset="-52"/>
            </a:endParaRPr>
          </a:p>
        </p:txBody>
      </p:sp>
      <p:sp>
        <p:nvSpPr>
          <p:cNvPr id="3080" name="TextBox 30">
            <a:extLst>
              <a:ext uri="{FF2B5EF4-FFF2-40B4-BE49-F238E27FC236}">
                <a16:creationId xmlns:a16="http://schemas.microsoft.com/office/drawing/2014/main" id="{543CFE35-C08D-4981-9FA1-6FD237171A23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7910513" y="4176713"/>
            <a:ext cx="4767262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600" b="1" dirty="0">
                <a:solidFill>
                  <a:schemeClr val="bg1"/>
                </a:solidFill>
                <a:latin typeface="Akrobat" panose="020B0604020202020204" pitchFamily="2" charset="-52"/>
              </a:rPr>
              <a:t>1.     Сафронов Антон Игоревич</a:t>
            </a:r>
          </a:p>
        </p:txBody>
      </p:sp>
      <p:sp>
        <p:nvSpPr>
          <p:cNvPr id="3081" name="TextBox 17">
            <a:extLst>
              <a:ext uri="{FF2B5EF4-FFF2-40B4-BE49-F238E27FC236}">
                <a16:creationId xmlns:a16="http://schemas.microsoft.com/office/drawing/2014/main" id="{4D6F588D-04EC-4A4A-9C47-44EA59916965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7910513" y="3721100"/>
            <a:ext cx="36258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2400" b="1" dirty="0" smtClean="0">
                <a:solidFill>
                  <a:schemeClr val="bg1"/>
                </a:solidFill>
                <a:latin typeface="Akrobat Black" panose="020B0604020202020204" pitchFamily="2" charset="-52"/>
              </a:rPr>
              <a:t>НАСТАВНИКИ</a:t>
            </a:r>
            <a:r>
              <a:rPr lang="en-US" altLang="ru-RU" sz="2400" b="1" dirty="0" smtClean="0">
                <a:solidFill>
                  <a:schemeClr val="bg1"/>
                </a:solidFill>
                <a:latin typeface="Akrobat Black" panose="020B0604020202020204" pitchFamily="2" charset="-52"/>
              </a:rPr>
              <a:t>:</a:t>
            </a:r>
            <a:endParaRPr lang="ru-RU" altLang="zh-CN" sz="2400" b="1" dirty="0">
              <a:solidFill>
                <a:schemeClr val="bg1"/>
              </a:solidFill>
              <a:latin typeface="Akrobat Black" panose="020B0604020202020204" pitchFamily="2" charset="-52"/>
            </a:endParaRPr>
          </a:p>
        </p:txBody>
      </p:sp>
      <p:sp>
        <p:nvSpPr>
          <p:cNvPr id="3082" name="TextBox 17">
            <a:extLst>
              <a:ext uri="{FF2B5EF4-FFF2-40B4-BE49-F238E27FC236}">
                <a16:creationId xmlns:a16="http://schemas.microsoft.com/office/drawing/2014/main" id="{E1C74135-3067-44CA-B3B5-D175579AB558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7967663" y="4733925"/>
            <a:ext cx="36258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en-US" sz="2400" b="1" dirty="0">
                <a:solidFill>
                  <a:schemeClr val="bg1"/>
                </a:solidFill>
                <a:latin typeface="Akrobat Black" panose="020B0604020202020204" pitchFamily="2" charset="-52"/>
              </a:rPr>
              <a:t>КАФЕДРА</a:t>
            </a:r>
            <a:r>
              <a:rPr lang="en-US" altLang="ru-RU" sz="2400" b="1" dirty="0">
                <a:solidFill>
                  <a:schemeClr val="bg1"/>
                </a:solidFill>
                <a:latin typeface="Akrobat Black" panose="020B0604020202020204" pitchFamily="2" charset="-52"/>
              </a:rPr>
              <a:t>:</a:t>
            </a:r>
            <a:endParaRPr lang="ru-RU" altLang="zh-CN" sz="2400" b="1" dirty="0">
              <a:solidFill>
                <a:schemeClr val="bg1"/>
              </a:solidFill>
              <a:latin typeface="Akrobat Black" panose="020B0604020202020204" pitchFamily="2" charset="-52"/>
            </a:endParaRPr>
          </a:p>
        </p:txBody>
      </p:sp>
      <p:sp>
        <p:nvSpPr>
          <p:cNvPr id="3083" name="TextBox 30">
            <a:extLst>
              <a:ext uri="{FF2B5EF4-FFF2-40B4-BE49-F238E27FC236}">
                <a16:creationId xmlns:a16="http://schemas.microsoft.com/office/drawing/2014/main" id="{946AC8B0-1313-4824-BE13-913B6800E4C6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7967663" y="5194300"/>
            <a:ext cx="4767262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600" dirty="0">
                <a:solidFill>
                  <a:schemeClr val="bg1"/>
                </a:solidFill>
              </a:rPr>
              <a:t>«Управление и защита информации</a:t>
            </a:r>
            <a:r>
              <a:rPr lang="ru-RU" altLang="ru-RU" sz="1600" dirty="0" smtClean="0">
                <a:solidFill>
                  <a:schemeClr val="bg1"/>
                </a:solidFill>
              </a:rPr>
              <a:t>»</a:t>
            </a:r>
            <a:endParaRPr lang="ru-RU" altLang="zh-CN" sz="1600" b="1" dirty="0">
              <a:solidFill>
                <a:schemeClr val="bg1"/>
              </a:solidFill>
              <a:latin typeface="Akrobat" panose="020B0604020202020204" pitchFamily="2" charset="-52"/>
            </a:endParaRPr>
          </a:p>
        </p:txBody>
      </p:sp>
      <p:sp>
        <p:nvSpPr>
          <p:cNvPr id="3084" name="Прямоугольник 1">
            <a:extLst>
              <a:ext uri="{FF2B5EF4-FFF2-40B4-BE49-F238E27FC236}">
                <a16:creationId xmlns:a16="http://schemas.microsoft.com/office/drawing/2014/main" id="{C490CE99-5241-426B-8856-66CAF0A0AB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0513" y="4440238"/>
            <a:ext cx="303212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600" b="1" dirty="0">
                <a:solidFill>
                  <a:schemeClr val="bg1"/>
                </a:solidFill>
                <a:latin typeface="Akrobat" panose="020B0604020202020204" pitchFamily="2" charset="-52"/>
              </a:rPr>
              <a:t>2.     Новиков Вячеслав Геннадьевич</a:t>
            </a:r>
          </a:p>
        </p:txBody>
      </p:sp>
      <p:pic>
        <p:nvPicPr>
          <p:cNvPr id="3085" name="Picture 23" descr="Главная Вектура Инжиниринг">
            <a:extLst>
              <a:ext uri="{FF2B5EF4-FFF2-40B4-BE49-F238E27FC236}">
                <a16:creationId xmlns:a16="http://schemas.microsoft.com/office/drawing/2014/main" id="{962B9DA2-E521-4E71-BD0F-CD30CB425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825" y="1876425"/>
            <a:ext cx="2617788" cy="1204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Овал 38">
            <a:extLst>
              <a:ext uri="{FF2B5EF4-FFF2-40B4-BE49-F238E27FC236}">
                <a16:creationId xmlns:a16="http://schemas.microsoft.com/office/drawing/2014/main" id="{BBD950CB-9D2B-4876-9311-EBE861A3DEDD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1610000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3087" name="Рисунок 3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A912DE35-D3F1-44BE-9985-E5A5B3982CA2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Овал 19">
            <a:extLst>
              <a:ext uri="{FF2B5EF4-FFF2-40B4-BE49-F238E27FC236}">
                <a16:creationId xmlns:a16="http://schemas.microsoft.com/office/drawing/2014/main" id="{7FD15B52-F413-492D-8730-A8E45E99F0DE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1610000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3089" name="Рисунок 27">
            <a:extLst>
              <a:ext uri="{FF2B5EF4-FFF2-40B4-BE49-F238E27FC236}">
                <a16:creationId xmlns:a16="http://schemas.microsoft.com/office/drawing/2014/main" id="{229B6722-E431-4801-89DD-92D385732E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Овал 22">
            <a:extLst>
              <a:ext uri="{FF2B5EF4-FFF2-40B4-BE49-F238E27FC236}">
                <a16:creationId xmlns:a16="http://schemas.microsoft.com/office/drawing/2014/main" id="{7253EC56-D8C2-4959-89E2-DA4CDDCB008D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1610000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3091" name="Рисунок 24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98A944C7-CB05-4767-88C0-4D8A8E569787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B128C814-1496-4080-8CA1-BC393071C583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F1C66DC0-97C3-48E0-8F47-BA8917099BE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b="0" i="0" dirty="0">
                <a:effectLst/>
                <a:latin typeface="fkGroteskNeue"/>
              </a:rPr>
              <a:t> затраты первого года</a:t>
            </a:r>
            <a:endParaRPr lang="ru-RU" noProof="1"/>
          </a:p>
        </p:txBody>
      </p:sp>
      <p:sp>
        <p:nvSpPr>
          <p:cNvPr id="15364" name="TextBox 4">
            <a:extLst>
              <a:ext uri="{FF2B5EF4-FFF2-40B4-BE49-F238E27FC236}">
                <a16:creationId xmlns:a16="http://schemas.microsoft.com/office/drawing/2014/main" id="{0128DDF8-9269-4410-820D-0904CF56D764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4800" b="1" dirty="0">
                <a:solidFill>
                  <a:schemeClr val="bg1"/>
                </a:solidFill>
                <a:latin typeface="Akrobat Black" panose="020B0604020202020204" pitchFamily="2" charset="-52"/>
              </a:rPr>
              <a:t>Экономическое обоснование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DF63E24C-59DB-40A3-BE9D-8CE2C8074DA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66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E7D4D19-7D3A-4B2B-A0B0-4E3EA00C6554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F1126595-7E5C-4917-BE4A-8D383D62394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68" name="Рисунок 15">
            <a:extLst>
              <a:ext uri="{FF2B5EF4-FFF2-40B4-BE49-F238E27FC236}">
                <a16:creationId xmlns:a16="http://schemas.microsoft.com/office/drawing/2014/main" id="{E63130D4-AD39-40F9-AD93-CC3C960052D6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9ECE5E7D-F8FF-424D-88E5-937A9DDB2D7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70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7000C3A4-E091-4EF2-94F1-BDD841478E69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Таблица 5">
            <a:extLst>
              <a:ext uri="{FF2B5EF4-FFF2-40B4-BE49-F238E27FC236}">
                <a16:creationId xmlns:a16="http://schemas.microsoft.com/office/drawing/2014/main" id="{A73C78B5-F6C5-497F-83D6-E01451932E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381169"/>
              </p:ext>
            </p:extLst>
          </p:nvPr>
        </p:nvGraphicFramePr>
        <p:xfrm>
          <a:off x="1683208" y="1784894"/>
          <a:ext cx="81280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3092">
                  <a:extLst>
                    <a:ext uri="{9D8B030D-6E8A-4147-A177-3AD203B41FA5}">
                      <a16:colId xmlns:a16="http://schemas.microsoft.com/office/drawing/2014/main" val="1616916972"/>
                    </a:ext>
                  </a:extLst>
                </a:gridCol>
                <a:gridCol w="1624422">
                  <a:extLst>
                    <a:ext uri="{9D8B030D-6E8A-4147-A177-3AD203B41FA5}">
                      <a16:colId xmlns:a16="http://schemas.microsoft.com/office/drawing/2014/main" val="634019403"/>
                    </a:ext>
                  </a:extLst>
                </a:gridCol>
                <a:gridCol w="1519286">
                  <a:extLst>
                    <a:ext uri="{9D8B030D-6E8A-4147-A177-3AD203B41FA5}">
                      <a16:colId xmlns:a16="http://schemas.microsoft.com/office/drawing/2014/main" val="181766058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9166003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640467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Количество безбилетников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Ежедневная экономия</a:t>
                      </a:r>
                    </a:p>
                    <a:p>
                      <a:pPr algn="ctr"/>
                      <a:r>
                        <a:rPr lang="ru-RU" b="1" i="0" dirty="0">
                          <a:effectLst/>
                          <a:latin typeface="fkGroteskNeue"/>
                        </a:rPr>
                        <a:t>≈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Годовая экономия</a:t>
                      </a:r>
                    </a:p>
                    <a:p>
                      <a:pPr algn="ctr"/>
                      <a:r>
                        <a:rPr lang="ru-RU" b="1" i="0" dirty="0">
                          <a:effectLst/>
                          <a:latin typeface="fkGroteskNeue"/>
                        </a:rPr>
                        <a:t>≈</a:t>
                      </a:r>
                      <a:endParaRPr lang="ru-RU" b="1" dirty="0"/>
                    </a:p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Инвестиции в 1-ый год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Срок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окупаемости проекта</a:t>
                      </a:r>
                    </a:p>
                    <a:p>
                      <a:pPr algn="ctr"/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5623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77,5 тыс. человек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4 млн. 900 тыс. руб.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1,8 млрд.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388 млн. руб.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2,5 месяца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645142"/>
                  </a:ext>
                </a:extLst>
              </a:tr>
            </a:tbl>
          </a:graphicData>
        </a:graphic>
      </p:graphicFrame>
      <p:pic>
        <p:nvPicPr>
          <p:cNvPr id="2050" name="Picture 2" descr="Окупаемость – Бесплатные иконки: стрелы">
            <a:extLst>
              <a:ext uri="{FF2B5EF4-FFF2-40B4-BE49-F238E27FC236}">
                <a16:creationId xmlns:a16="http://schemas.microsoft.com/office/drawing/2014/main" id="{8D6A91A8-C749-46EA-9F64-B5ED8ED16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692" y="3798887"/>
            <a:ext cx="2565400" cy="256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Доход – Бесплатные иконки: бизнес и финансы">
            <a:extLst>
              <a:ext uri="{FF2B5EF4-FFF2-40B4-BE49-F238E27FC236}">
                <a16:creationId xmlns:a16="http://schemas.microsoft.com/office/drawing/2014/main" id="{9BED7A0E-DDFC-473C-83CD-A922A6D90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357" y="3921124"/>
            <a:ext cx="2320926" cy="2320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316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B128C814-1496-4080-8CA1-BC393071C583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F1C66DC0-97C3-48E0-8F47-BA8917099BE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15364" name="TextBox 4">
            <a:extLst>
              <a:ext uri="{FF2B5EF4-FFF2-40B4-BE49-F238E27FC236}">
                <a16:creationId xmlns:a16="http://schemas.microsoft.com/office/drawing/2014/main" id="{0128DDF8-9269-4410-820D-0904CF56D764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4800" b="1" dirty="0">
                <a:solidFill>
                  <a:schemeClr val="bg1"/>
                </a:solidFill>
                <a:latin typeface="Akrobat Black" panose="020B0604020202020204" pitchFamily="2" charset="-52"/>
              </a:rPr>
              <a:t>Анализ аналогов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DF63E24C-59DB-40A3-BE9D-8CE2C8074DA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66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E7D4D19-7D3A-4B2B-A0B0-4E3EA00C6554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F1126595-7E5C-4917-BE4A-8D383D62394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68" name="Рисунок 15">
            <a:extLst>
              <a:ext uri="{FF2B5EF4-FFF2-40B4-BE49-F238E27FC236}">
                <a16:creationId xmlns:a16="http://schemas.microsoft.com/office/drawing/2014/main" id="{E63130D4-AD39-40F9-AD93-CC3C960052D6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9ECE5E7D-F8FF-424D-88E5-937A9DDB2D7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70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7000C3A4-E091-4EF2-94F1-BDD841478E69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Google Shape;194;p5">
            <a:extLst>
              <a:ext uri="{FF2B5EF4-FFF2-40B4-BE49-F238E27FC236}">
                <a16:creationId xmlns:a16="http://schemas.microsoft.com/office/drawing/2014/main" id="{76BC1179-CE59-49B1-9957-8225BF4D755C}"/>
              </a:ext>
            </a:extLst>
          </p:cNvPr>
          <p:cNvSpPr txBox="1"/>
          <p:nvPr/>
        </p:nvSpPr>
        <p:spPr>
          <a:xfrm>
            <a:off x="1152882" y="5801370"/>
            <a:ext cx="7485319" cy="342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Проблема аналога в том, что люди его игнорируют.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95;p5">
            <a:extLst>
              <a:ext uri="{FF2B5EF4-FFF2-40B4-BE49-F238E27FC236}">
                <a16:creationId xmlns:a16="http://schemas.microsoft.com/office/drawing/2014/main" id="{B9F839F0-EEBC-4D21-897F-3B874C5E04E7}"/>
              </a:ext>
            </a:extLst>
          </p:cNvPr>
          <p:cNvSpPr/>
          <p:nvPr/>
        </p:nvSpPr>
        <p:spPr>
          <a:xfrm>
            <a:off x="857733" y="2042204"/>
            <a:ext cx="5666936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Электронное табло с количеством не оплативших  </a:t>
            </a:r>
            <a:endParaRPr dirty="0"/>
          </a:p>
        </p:txBody>
      </p:sp>
      <p:pic>
        <p:nvPicPr>
          <p:cNvPr id="18" name="Google Shape;196;p5">
            <a:extLst>
              <a:ext uri="{FF2B5EF4-FFF2-40B4-BE49-F238E27FC236}">
                <a16:creationId xmlns:a16="http://schemas.microsoft.com/office/drawing/2014/main" id="{E39348D3-297D-46C9-A704-43AE6DC533A8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15391" y="2488882"/>
            <a:ext cx="5609278" cy="3139874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2745"/>
              </a:srgbClr>
            </a:outerShdw>
          </a:effectLst>
        </p:spPr>
      </p:pic>
      <p:pic>
        <p:nvPicPr>
          <p:cNvPr id="19" name="Google Shape;197;p5">
            <a:extLst>
              <a:ext uri="{FF2B5EF4-FFF2-40B4-BE49-F238E27FC236}">
                <a16:creationId xmlns:a16="http://schemas.microsoft.com/office/drawing/2014/main" id="{6E2F3274-C3D7-412F-AD73-0C9724DEAC6B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872227" y="2523449"/>
            <a:ext cx="4553059" cy="3042326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2745"/>
              </a:srgbClr>
            </a:outerShdw>
          </a:effectLst>
        </p:spPr>
      </p:pic>
      <p:sp>
        <p:nvSpPr>
          <p:cNvPr id="22" name="Google Shape;198;p5">
            <a:extLst>
              <a:ext uri="{FF2B5EF4-FFF2-40B4-BE49-F238E27FC236}">
                <a16:creationId xmlns:a16="http://schemas.microsoft.com/office/drawing/2014/main" id="{F5A7C041-B251-4F78-B4E4-65E4C2377482}"/>
              </a:ext>
            </a:extLst>
          </p:cNvPr>
          <p:cNvSpPr/>
          <p:nvPr/>
        </p:nvSpPr>
        <p:spPr>
          <a:xfrm>
            <a:off x="8397096" y="2042203"/>
            <a:ext cx="206819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Контролёры</a:t>
            </a:r>
            <a:endParaRPr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199;p5">
            <a:extLst>
              <a:ext uri="{FF2B5EF4-FFF2-40B4-BE49-F238E27FC236}">
                <a16:creationId xmlns:a16="http://schemas.microsoft.com/office/drawing/2014/main" id="{D857E2B1-4EE0-4551-ADF2-55854F456169}"/>
              </a:ext>
            </a:extLst>
          </p:cNvPr>
          <p:cNvSpPr txBox="1"/>
          <p:nvPr/>
        </p:nvSpPr>
        <p:spPr>
          <a:xfrm>
            <a:off x="6872227" y="5801370"/>
            <a:ext cx="4807583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Проблема аналога в том, что контролёров недостаточно, </a:t>
            </a:r>
            <a:r>
              <a:rPr lang="ru-RU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ч</a:t>
            </a:r>
            <a:r>
              <a:rPr lang="ru-RU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тобы охватить все автобусы.</a:t>
            </a: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25486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A7F5FAEE-3EE7-4B01-8D0D-FB0641C43CF8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D4E2E9B9-1A5E-46C5-9779-0AA4C754131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17412" name="TextBox 4">
            <a:extLst>
              <a:ext uri="{FF2B5EF4-FFF2-40B4-BE49-F238E27FC236}">
                <a16:creationId xmlns:a16="http://schemas.microsoft.com/office/drawing/2014/main" id="{953B5496-157F-4354-9889-2602E06358B6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83185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>
                <a:solidFill>
                  <a:schemeClr val="bg1"/>
                </a:solidFill>
                <a:latin typeface="Akrobat Black" panose="020B0604020202020204" pitchFamily="2" charset="-52"/>
              </a:rPr>
              <a:t>ИДЕИ РЕШЕНИЯ</a:t>
            </a:r>
          </a:p>
        </p:txBody>
      </p:sp>
      <p:sp>
        <p:nvSpPr>
          <p:cNvPr id="17413" name="TextBox 26">
            <a:extLst>
              <a:ext uri="{FF2B5EF4-FFF2-40B4-BE49-F238E27FC236}">
                <a16:creationId xmlns:a16="http://schemas.microsoft.com/office/drawing/2014/main" id="{4E011A9E-D833-4D1D-9C14-78F215CF4E68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6773863" y="1720850"/>
            <a:ext cx="4357687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2000" b="1" dirty="0">
                <a:latin typeface="Akrobat Black" panose="020B0604020202020204" pitchFamily="2" charset="-52"/>
              </a:rPr>
              <a:t>ПРИЧИНЫ, ПО КОТОРЫМ МЫ ОТОБРАЛИ ОДНУ КОНКРЕТНУЮ ИДЕЮ ПОД НАЗВАНИЕМ </a:t>
            </a:r>
            <a:r>
              <a:rPr lang="ru-RU" altLang="zh-CN" sz="2000" b="1" dirty="0">
                <a:solidFill>
                  <a:srgbClr val="642DC0"/>
                </a:solidFill>
                <a:latin typeface="Akrobat Black" panose="020B0604020202020204" pitchFamily="2" charset="-52"/>
              </a:rPr>
              <a:t>«Программное отслеживание количества безбилетников»</a:t>
            </a:r>
          </a:p>
        </p:txBody>
      </p:sp>
      <p:sp>
        <p:nvSpPr>
          <p:cNvPr id="13319" name="TextBox 28">
            <a:extLst>
              <a:ext uri="{FF2B5EF4-FFF2-40B4-BE49-F238E27FC236}">
                <a16:creationId xmlns:a16="http://schemas.microsoft.com/office/drawing/2014/main" id="{8BB8BBA1-B321-4C77-A1E6-D96EEE8AAD7C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6773863" y="2957513"/>
            <a:ext cx="4335462" cy="29972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endParaRPr lang="ru-RU" altLang="zh-CN" sz="1600" dirty="0">
              <a:solidFill>
                <a:srgbClr val="060823"/>
              </a:solidFill>
              <a:latin typeface="Akrobat" panose="00000500000000000000" pitchFamily="2" charset="-5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eriod"/>
              <a:defRPr/>
            </a:pPr>
            <a:r>
              <a:rPr lang="ru-RU" altLang="zh-CN" sz="1600" dirty="0">
                <a:solidFill>
                  <a:srgbClr val="060823"/>
                </a:solidFill>
                <a:latin typeface="Bahnschrift Light" panose="020B0502040204020203" pitchFamily="34" charset="0"/>
              </a:rPr>
              <a:t>Удобство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eriod"/>
              <a:defRPr/>
            </a:pPr>
            <a:r>
              <a:rPr lang="ru-RU" altLang="zh-CN" sz="1600" dirty="0">
                <a:solidFill>
                  <a:srgbClr val="060823"/>
                </a:solidFill>
                <a:latin typeface="Bahnschrift Light" panose="020B0502040204020203" pitchFamily="34" charset="0"/>
              </a:rPr>
              <a:t>Устойчивость работы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eriod"/>
              <a:defRPr/>
            </a:pPr>
            <a:r>
              <a:rPr lang="ru-RU" altLang="zh-CN" sz="1600" dirty="0">
                <a:solidFill>
                  <a:srgbClr val="060823"/>
                </a:solidFill>
                <a:latin typeface="Bahnschrift Light" panose="020B0502040204020203" pitchFamily="34" charset="0"/>
              </a:rPr>
              <a:t>Существенно повышает производительность труда контролёров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eriod"/>
              <a:defRPr/>
            </a:pPr>
            <a:r>
              <a:rPr lang="ru-RU" altLang="zh-CN" sz="1600" dirty="0">
                <a:solidFill>
                  <a:srgbClr val="060823"/>
                </a:solidFill>
                <a:latin typeface="Bahnschrift Light" panose="020B0502040204020203" pitchFamily="34" charset="0"/>
              </a:rPr>
              <a:t>Аналоги в других странах активно развивают в других отраслях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162F9370-4C90-4C56-B958-72ECA9B85AA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7416" name="Рисунок 10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CB19F8D2-5E5A-4606-B26C-760976ECC974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Овал 11">
            <a:extLst>
              <a:ext uri="{FF2B5EF4-FFF2-40B4-BE49-F238E27FC236}">
                <a16:creationId xmlns:a16="http://schemas.microsoft.com/office/drawing/2014/main" id="{A9BE83DD-13EF-446C-965F-45847D5DCB2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7418" name="Рисунок 13">
            <a:extLst>
              <a:ext uri="{FF2B5EF4-FFF2-40B4-BE49-F238E27FC236}">
                <a16:creationId xmlns:a16="http://schemas.microsoft.com/office/drawing/2014/main" id="{43AF56A3-F6AA-4704-814F-1BC7B397189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FD77C72D-089E-416B-97CC-302F3B9FE7C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7420" name="Рисунок 16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3F320F78-396B-431E-9C5C-04180ECD93E7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DC07A49A-BA98-4224-8EE9-94D58B321652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1553038550" y="2147483647"/>
            <a:ext cx="0" cy="2147482688"/>
          </a:xfrm>
          <a:prstGeom prst="straightConnector1">
            <a:avLst/>
          </a:prstGeom>
          <a:ln>
            <a:solidFill>
              <a:srgbClr val="642D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3C73DAD2-3432-424D-A91A-D7D76F36D497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553038550" y="2147483647"/>
            <a:ext cx="2147483647" cy="0"/>
          </a:xfrm>
          <a:prstGeom prst="straightConnector1">
            <a:avLst/>
          </a:prstGeom>
          <a:ln>
            <a:solidFill>
              <a:srgbClr val="642D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5438CFAD-A978-420A-96DD-0A075FE3961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2147483647" y="2147483647"/>
            <a:ext cx="0" cy="21474826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47B3050A-8B1D-4DB5-8C10-A499B10687EA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739492013" y="2147483647"/>
            <a:ext cx="214748364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425" name="TextBox 23">
            <a:extLst>
              <a:ext uri="{FF2B5EF4-FFF2-40B4-BE49-F238E27FC236}">
                <a16:creationId xmlns:a16="http://schemas.microsoft.com/office/drawing/2014/main" id="{C8D936AE-3508-4081-B0E1-C748B7A4A47D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 rot="-5400000">
            <a:off x="-350839881" y="2147483481"/>
            <a:ext cx="2147483647" cy="43973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200">
                <a:solidFill>
                  <a:srgbClr val="060823"/>
                </a:solidFill>
                <a:latin typeface="Akrobat" panose="020B0604020202020204" pitchFamily="2" charset="-52"/>
              </a:rPr>
              <a:t>Реальность воплощения</a:t>
            </a:r>
          </a:p>
        </p:txBody>
      </p:sp>
      <p:sp>
        <p:nvSpPr>
          <p:cNvPr id="17426" name="TextBox 24">
            <a:extLst>
              <a:ext uri="{FF2B5EF4-FFF2-40B4-BE49-F238E27FC236}">
                <a16:creationId xmlns:a16="http://schemas.microsoft.com/office/drawing/2014/main" id="{7F8D9C37-22D7-47BB-AA13-B4C23671BE64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2147483647" y="2147483647"/>
            <a:ext cx="2147482688" cy="43973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200">
                <a:solidFill>
                  <a:srgbClr val="060823"/>
                </a:solidFill>
                <a:latin typeface="Akrobat" panose="020B0604020202020204" pitchFamily="2" charset="-52"/>
              </a:rPr>
              <a:t>Ожидаемая эффективность</a:t>
            </a:r>
          </a:p>
        </p:txBody>
      </p:sp>
      <p:pic>
        <p:nvPicPr>
          <p:cNvPr id="17427" name="Рисунок 2">
            <a:extLst>
              <a:ext uri="{FF2B5EF4-FFF2-40B4-BE49-F238E27FC236}">
                <a16:creationId xmlns:a16="http://schemas.microsoft.com/office/drawing/2014/main" id="{3BA0B5D5-040C-4F34-B595-F173D3999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75" y="2733675"/>
            <a:ext cx="6211888" cy="214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20BB9F0B-A40D-4CF3-B718-1861D59BAADF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3087D194-1AD9-48FF-9FFE-DC4C3F31841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21508" name="TextBox 4">
            <a:extLst>
              <a:ext uri="{FF2B5EF4-FFF2-40B4-BE49-F238E27FC236}">
                <a16:creationId xmlns:a16="http://schemas.microsoft.com/office/drawing/2014/main" id="{A8819F95-7C32-42BD-9BAF-7FE249CC26EF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83185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>
                <a:solidFill>
                  <a:schemeClr val="bg1"/>
                </a:solidFill>
                <a:latin typeface="Akrobat Black" panose="020B0604020202020204" pitchFamily="2" charset="-52"/>
              </a:rPr>
              <a:t>ПЕРЕХОД К ПРОДУКТУ</a:t>
            </a: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3FB9AD31-4797-4093-9AA7-097DA9198E9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63588" y="1574800"/>
            <a:ext cx="3078162" cy="719138"/>
          </a:xfrm>
          <a:prstGeom prst="roundRect">
            <a:avLst>
              <a:gd name="adj" fmla="val 11111"/>
            </a:avLst>
          </a:prstGeom>
          <a:solidFill>
            <a:srgbClr val="0708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b="1" noProof="1">
                <a:solidFill>
                  <a:schemeClr val="bg1"/>
                </a:solidFill>
                <a:latin typeface="Akrobat" panose="00000500000000000000" pitchFamily="2" charset="0"/>
              </a:rPr>
              <a:t>Кто-то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FA584A-A693-4190-A370-075B215DC61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63588" y="2389188"/>
            <a:ext cx="3078162" cy="719137"/>
          </a:xfrm>
          <a:prstGeom prst="roundRect">
            <a:avLst>
              <a:gd name="adj" fmla="val 11111"/>
            </a:avLst>
          </a:prstGeom>
          <a:solidFill>
            <a:srgbClr val="0708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b="1" noProof="1">
                <a:solidFill>
                  <a:schemeClr val="bg1"/>
                </a:solidFill>
                <a:latin typeface="Akrobat" panose="00000500000000000000" pitchFamily="2" charset="0"/>
              </a:rPr>
              <a:t>Чего-то хочет, </a:t>
            </a: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50EFAD96-56D6-417C-9E74-CC1F70E05E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63588" y="3203575"/>
            <a:ext cx="3078162" cy="719138"/>
          </a:xfrm>
          <a:prstGeom prst="roundRect">
            <a:avLst>
              <a:gd name="adj" fmla="val 11111"/>
            </a:avLst>
          </a:prstGeom>
          <a:solidFill>
            <a:srgbClr val="0708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b="1" noProof="1">
                <a:solidFill>
                  <a:schemeClr val="bg1"/>
                </a:solidFill>
                <a:latin typeface="Akrobat" panose="00000500000000000000" pitchFamily="2" charset="0"/>
              </a:rPr>
              <a:t>Но ему что-то мешает,</a:t>
            </a: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1B473210-0115-42D6-BA99-33D43E6A565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63588" y="4017963"/>
            <a:ext cx="3078162" cy="719137"/>
          </a:xfrm>
          <a:prstGeom prst="roundRect">
            <a:avLst>
              <a:gd name="adj" fmla="val 11111"/>
            </a:avLst>
          </a:prstGeom>
          <a:solidFill>
            <a:srgbClr val="0708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b="1" noProof="1">
                <a:solidFill>
                  <a:schemeClr val="bg1"/>
                </a:solidFill>
                <a:latin typeface="Akrobat" panose="00000500000000000000" pitchFamily="2" charset="0"/>
              </a:rPr>
              <a:t>А имеющиеся решения не подходят, потому что…</a:t>
            </a: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4192EE31-38CE-42E7-832F-65ADBBDE829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78300" y="1574800"/>
            <a:ext cx="7269163" cy="719138"/>
          </a:xfrm>
          <a:prstGeom prst="roundRect">
            <a:avLst>
              <a:gd name="adj" fmla="val 111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sz="1400" noProof="1">
                <a:solidFill>
                  <a:srgbClr val="060823"/>
                </a:solidFill>
                <a:latin typeface="Akrobat" panose="00000500000000000000" pitchFamily="2" charset="0"/>
              </a:rPr>
              <a:t>ГУП «Мосгортранс»</a:t>
            </a: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C3B1841-0D97-4736-A94B-8BEC8FABB27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78300" y="2389188"/>
            <a:ext cx="7269163" cy="719137"/>
          </a:xfrm>
          <a:prstGeom prst="roundRect">
            <a:avLst>
              <a:gd name="adj" fmla="val 111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sz="1400" noProof="1">
                <a:solidFill>
                  <a:srgbClr val="060823"/>
                </a:solidFill>
                <a:latin typeface="Akrobat" panose="00000500000000000000" pitchFamily="2" charset="0"/>
              </a:rPr>
              <a:t>Уменьшить финансовые потери, имеющиеся из-за людей, которые не оплачивают проезд</a:t>
            </a: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885D657-58C0-4728-8596-F3B9723DEDA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78300" y="3203575"/>
            <a:ext cx="7269163" cy="719138"/>
          </a:xfrm>
          <a:prstGeom prst="roundRect">
            <a:avLst>
              <a:gd name="adj" fmla="val 111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sz="1400" noProof="1">
                <a:solidFill>
                  <a:srgbClr val="060823"/>
                </a:solidFill>
                <a:latin typeface="Akrobat" panose="00000500000000000000" pitchFamily="2" charset="0"/>
              </a:rPr>
              <a:t>Не способен контролировать контролировать всех людей, пользующихся данным транспортом </a:t>
            </a: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7D5B3B1-803E-45BD-8F08-713C0E4118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78300" y="4017963"/>
            <a:ext cx="7269163" cy="719137"/>
          </a:xfrm>
          <a:prstGeom prst="roundRect">
            <a:avLst>
              <a:gd name="adj" fmla="val 111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sz="1400" noProof="1">
                <a:solidFill>
                  <a:srgbClr val="060823"/>
                </a:solidFill>
                <a:latin typeface="Akrobat" panose="00000500000000000000" pitchFamily="2" charset="0"/>
              </a:rPr>
              <a:t>Автобусов намного больше, чем контролёров и зачастую они работают не на самых проблемных маршрутах</a:t>
            </a:r>
          </a:p>
        </p:txBody>
      </p:sp>
      <p:sp>
        <p:nvSpPr>
          <p:cNvPr id="21517" name="TextBox 16">
            <a:extLst>
              <a:ext uri="{FF2B5EF4-FFF2-40B4-BE49-F238E27FC236}">
                <a16:creationId xmlns:a16="http://schemas.microsoft.com/office/drawing/2014/main" id="{1B9267AE-3B7E-43C6-8F9E-4EA99DE058AC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10826750" y="1971675"/>
            <a:ext cx="5619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400">
                <a:solidFill>
                  <a:srgbClr val="808080"/>
                </a:solidFill>
                <a:latin typeface="Akrobat" panose="020B0604020202020204" pitchFamily="2" charset="-52"/>
              </a:rPr>
              <a:t>Кто?</a:t>
            </a:r>
          </a:p>
        </p:txBody>
      </p:sp>
      <p:sp>
        <p:nvSpPr>
          <p:cNvPr id="21518" name="TextBox 18">
            <a:extLst>
              <a:ext uri="{FF2B5EF4-FFF2-40B4-BE49-F238E27FC236}">
                <a16:creationId xmlns:a16="http://schemas.microsoft.com/office/drawing/2014/main" id="{4C6AA8EC-B9C0-45DF-9F07-B7501F4BB039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10107613" y="2786063"/>
            <a:ext cx="12811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400">
                <a:solidFill>
                  <a:srgbClr val="808080"/>
                </a:solidFill>
                <a:latin typeface="Akrobat" panose="020B0604020202020204" pitchFamily="2" charset="-52"/>
              </a:rPr>
              <a:t>Что конкретно?</a:t>
            </a:r>
          </a:p>
        </p:txBody>
      </p:sp>
      <p:sp>
        <p:nvSpPr>
          <p:cNvPr id="21519" name="TextBox 19">
            <a:extLst>
              <a:ext uri="{FF2B5EF4-FFF2-40B4-BE49-F238E27FC236}">
                <a16:creationId xmlns:a16="http://schemas.microsoft.com/office/drawing/2014/main" id="{FA730CBF-DE1D-4C3A-8466-D4D984616465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9363075" y="3600450"/>
            <a:ext cx="20256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400">
                <a:solidFill>
                  <a:srgbClr val="808080"/>
                </a:solidFill>
                <a:latin typeface="Akrobat" panose="020B0604020202020204" pitchFamily="2" charset="-52"/>
              </a:rPr>
              <a:t>В чём основной сбой?</a:t>
            </a:r>
          </a:p>
        </p:txBody>
      </p:sp>
      <p:sp>
        <p:nvSpPr>
          <p:cNvPr id="21520" name="TextBox 20">
            <a:extLst>
              <a:ext uri="{FF2B5EF4-FFF2-40B4-BE49-F238E27FC236}">
                <a16:creationId xmlns:a16="http://schemas.microsoft.com/office/drawing/2014/main" id="{BB001D60-E4EB-4098-AAD9-5288298DA27A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9559925" y="4414838"/>
            <a:ext cx="1828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400">
                <a:solidFill>
                  <a:srgbClr val="808080"/>
                </a:solidFill>
                <a:latin typeface="Akrobat" panose="020B0604020202020204" pitchFamily="2" charset="-52"/>
              </a:rPr>
              <a:t>Почему не подходят?</a:t>
            </a:r>
          </a:p>
        </p:txBody>
      </p:sp>
      <p:sp>
        <p:nvSpPr>
          <p:cNvPr id="23" name="Скругленный прямоугольник 22">
            <a:extLst>
              <a:ext uri="{FF2B5EF4-FFF2-40B4-BE49-F238E27FC236}">
                <a16:creationId xmlns:a16="http://schemas.microsoft.com/office/drawing/2014/main" id="{A5F5DF8E-04F1-4CAF-B533-4492E3B5792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63588" y="4832350"/>
            <a:ext cx="3078162" cy="719138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b="1" noProof="1">
                <a:solidFill>
                  <a:schemeClr val="bg1"/>
                </a:solidFill>
                <a:latin typeface="Akrobat" panose="00000500000000000000" pitchFamily="2" charset="0"/>
              </a:rPr>
              <a:t>Поэтому мы создаём </a:t>
            </a:r>
          </a:p>
          <a:p>
            <a:pPr marL="107950" eaLnBrk="1" fontAlgn="auto" hangingPunct="1">
              <a:defRPr/>
            </a:pPr>
            <a:r>
              <a:rPr lang="ru-RU" b="1" noProof="1">
                <a:solidFill>
                  <a:schemeClr val="bg1"/>
                </a:solidFill>
                <a:latin typeface="Akrobat" panose="00000500000000000000" pitchFamily="2" charset="0"/>
              </a:rPr>
              <a:t>что-то новое,</a:t>
            </a:r>
          </a:p>
        </p:txBody>
      </p:sp>
      <p:sp>
        <p:nvSpPr>
          <p:cNvPr id="24" name="Скругленный прямоугольник 23">
            <a:extLst>
              <a:ext uri="{FF2B5EF4-FFF2-40B4-BE49-F238E27FC236}">
                <a16:creationId xmlns:a16="http://schemas.microsoft.com/office/drawing/2014/main" id="{49D1927F-22C5-4CAC-A3B5-F1C9C87FBFA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63588" y="5646738"/>
            <a:ext cx="3078162" cy="719137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b="1" noProof="1">
                <a:solidFill>
                  <a:schemeClr val="bg1"/>
                </a:solidFill>
                <a:latin typeface="Akrobat" panose="00000500000000000000" pitchFamily="2" charset="0"/>
              </a:rPr>
              <a:t>Что частично или полностью решит проблему благодаря…</a:t>
            </a:r>
          </a:p>
        </p:txBody>
      </p:sp>
      <p:sp>
        <p:nvSpPr>
          <p:cNvPr id="25" name="Скругленный прямоугольник 24">
            <a:extLst>
              <a:ext uri="{FF2B5EF4-FFF2-40B4-BE49-F238E27FC236}">
                <a16:creationId xmlns:a16="http://schemas.microsoft.com/office/drawing/2014/main" id="{70F71CCD-7B6F-4A7D-A419-F52A49901EF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78300" y="4832350"/>
            <a:ext cx="7269163" cy="719138"/>
          </a:xfrm>
          <a:prstGeom prst="roundRect">
            <a:avLst>
              <a:gd name="adj" fmla="val 111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sz="1400" noProof="1">
                <a:solidFill>
                  <a:srgbClr val="060823"/>
                </a:solidFill>
                <a:latin typeface="Akrobat" panose="00000500000000000000" pitchFamily="2" charset="0"/>
              </a:rPr>
              <a:t>Мобильное приложение, передающее актуальное количество безбилетников в электробусах</a:t>
            </a:r>
          </a:p>
        </p:txBody>
      </p:sp>
      <p:sp>
        <p:nvSpPr>
          <p:cNvPr id="26" name="Скругленный прямоугольник 25">
            <a:extLst>
              <a:ext uri="{FF2B5EF4-FFF2-40B4-BE49-F238E27FC236}">
                <a16:creationId xmlns:a16="http://schemas.microsoft.com/office/drawing/2014/main" id="{2A5F0107-3453-4820-9E20-9292EC16019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78300" y="5646738"/>
            <a:ext cx="7269163" cy="719137"/>
          </a:xfrm>
          <a:prstGeom prst="roundRect">
            <a:avLst>
              <a:gd name="adj" fmla="val 111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sz="1400" noProof="1">
                <a:solidFill>
                  <a:srgbClr val="060823"/>
                </a:solidFill>
                <a:latin typeface="Akrobat" panose="00000500000000000000" pitchFamily="2" charset="0"/>
              </a:rPr>
              <a:t>Направлению контролёров только на проблемные маршруты</a:t>
            </a:r>
          </a:p>
        </p:txBody>
      </p:sp>
      <p:sp>
        <p:nvSpPr>
          <p:cNvPr id="21525" name="TextBox 26">
            <a:extLst>
              <a:ext uri="{FF2B5EF4-FFF2-40B4-BE49-F238E27FC236}">
                <a16:creationId xmlns:a16="http://schemas.microsoft.com/office/drawing/2014/main" id="{58F629EB-1220-462C-A853-2F336989FC82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9363075" y="5238750"/>
            <a:ext cx="20256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400">
                <a:solidFill>
                  <a:srgbClr val="808080"/>
                </a:solidFill>
                <a:latin typeface="Akrobat" panose="020B0604020202020204" pitchFamily="2" charset="-52"/>
              </a:rPr>
              <a:t>Что конкретно?</a:t>
            </a:r>
          </a:p>
        </p:txBody>
      </p:sp>
      <p:sp>
        <p:nvSpPr>
          <p:cNvPr id="21526" name="TextBox 27">
            <a:extLst>
              <a:ext uri="{FF2B5EF4-FFF2-40B4-BE49-F238E27FC236}">
                <a16:creationId xmlns:a16="http://schemas.microsoft.com/office/drawing/2014/main" id="{F8696893-FE2E-4BA5-9C0C-89589531C760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5614988" y="6053138"/>
            <a:ext cx="57737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400">
                <a:solidFill>
                  <a:srgbClr val="808080"/>
                </a:solidFill>
                <a:latin typeface="Akrobat" panose="020B0604020202020204" pitchFamily="2" charset="-52"/>
              </a:rPr>
              <a:t>Какие уникальные особенности помогут в решении?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22FEC9F6-8C15-4FEF-9E22-7CA539295A5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1528" name="Рисунок 28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B77E06FD-17EA-4F8D-87CD-B7C9FBE9FE15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Овал 29">
            <a:extLst>
              <a:ext uri="{FF2B5EF4-FFF2-40B4-BE49-F238E27FC236}">
                <a16:creationId xmlns:a16="http://schemas.microsoft.com/office/drawing/2014/main" id="{CDF2CCBC-33CF-4F60-8320-D7150CE273C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1530" name="Рисунок 30">
            <a:extLst>
              <a:ext uri="{FF2B5EF4-FFF2-40B4-BE49-F238E27FC236}">
                <a16:creationId xmlns:a16="http://schemas.microsoft.com/office/drawing/2014/main" id="{570D4093-7FF0-4648-8BF4-ED3B5BE11FB9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Овал 31">
            <a:extLst>
              <a:ext uri="{FF2B5EF4-FFF2-40B4-BE49-F238E27FC236}">
                <a16:creationId xmlns:a16="http://schemas.microsoft.com/office/drawing/2014/main" id="{57978BB6-BEFE-4598-A7A0-0208D40B1AA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1532" name="Рисунок 32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53605E48-5C68-460E-AA3E-4BEB9E79007B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8BE50FD6-93BA-44EE-BB3F-E0691D43988F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899BB7B8-0527-46BC-B3C6-5FE99B18450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23556" name="TextBox 4">
            <a:extLst>
              <a:ext uri="{FF2B5EF4-FFF2-40B4-BE49-F238E27FC236}">
                <a16:creationId xmlns:a16="http://schemas.microsoft.com/office/drawing/2014/main" id="{AAEE2B53-1908-46DA-AE15-7F04F88E32C8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83185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>
                <a:solidFill>
                  <a:schemeClr val="bg1"/>
                </a:solidFill>
                <a:latin typeface="Akrobat Black" panose="020B0604020202020204" pitchFamily="2" charset="-52"/>
              </a:rPr>
              <a:t>Основные элементы системы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FA3AEF46-C386-460E-BF3B-D317A5E4735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3558" name="Рисунок 10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E597ADB6-C971-4802-819F-7F748BAD2D84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Овал 11">
            <a:extLst>
              <a:ext uri="{FF2B5EF4-FFF2-40B4-BE49-F238E27FC236}">
                <a16:creationId xmlns:a16="http://schemas.microsoft.com/office/drawing/2014/main" id="{F2466F8B-9F23-4009-B079-416B5AEC020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3560" name="Рисунок 13">
            <a:extLst>
              <a:ext uri="{FF2B5EF4-FFF2-40B4-BE49-F238E27FC236}">
                <a16:creationId xmlns:a16="http://schemas.microsoft.com/office/drawing/2014/main" id="{ED925E04-EEDD-4140-AC0B-9BABC23F6EA3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9C5366B4-5CE1-4271-B6D3-BE0A01E40A8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3562" name="Рисунок 16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628A93E5-36FA-4028-BF29-9EBEA3A18364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45D2ECAE-37A7-4302-B835-54F9D8D4E1FC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1553038550" y="2147483647"/>
            <a:ext cx="0" cy="2147482688"/>
          </a:xfrm>
          <a:prstGeom prst="straightConnector1">
            <a:avLst/>
          </a:prstGeom>
          <a:ln>
            <a:solidFill>
              <a:srgbClr val="642D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237B744-73E2-4740-A09B-6F07B58CDD0D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553038550" y="2147483647"/>
            <a:ext cx="2147483647" cy="0"/>
          </a:xfrm>
          <a:prstGeom prst="straightConnector1">
            <a:avLst/>
          </a:prstGeom>
          <a:ln>
            <a:solidFill>
              <a:srgbClr val="642D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754FB1A4-9463-41CD-8517-E0EE26216D8C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2147483647" y="2147483647"/>
            <a:ext cx="0" cy="21474826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7305DE96-8B84-4BA5-8171-7A4684625756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739492013" y="2147483647"/>
            <a:ext cx="214748364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567" name="TextBox 23">
            <a:extLst>
              <a:ext uri="{FF2B5EF4-FFF2-40B4-BE49-F238E27FC236}">
                <a16:creationId xmlns:a16="http://schemas.microsoft.com/office/drawing/2014/main" id="{BBE5D772-60F6-4FAF-9BA3-54357A71E4E6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 rot="-5400000">
            <a:off x="-350839881" y="2147483481"/>
            <a:ext cx="2147483647" cy="43973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200">
                <a:solidFill>
                  <a:srgbClr val="060823"/>
                </a:solidFill>
                <a:latin typeface="Akrobat" panose="020B0604020202020204" pitchFamily="2" charset="-52"/>
              </a:rPr>
              <a:t>Реальность воплощения</a:t>
            </a:r>
          </a:p>
        </p:txBody>
      </p:sp>
      <p:sp>
        <p:nvSpPr>
          <p:cNvPr id="23568" name="TextBox 24">
            <a:extLst>
              <a:ext uri="{FF2B5EF4-FFF2-40B4-BE49-F238E27FC236}">
                <a16:creationId xmlns:a16="http://schemas.microsoft.com/office/drawing/2014/main" id="{21FCA498-FDBA-472A-83F4-489BE8E388EE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2147483647" y="2147483647"/>
            <a:ext cx="2147482688" cy="43973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200">
                <a:solidFill>
                  <a:srgbClr val="060823"/>
                </a:solidFill>
                <a:latin typeface="Akrobat" panose="020B0604020202020204" pitchFamily="2" charset="-52"/>
              </a:rPr>
              <a:t>Ожидаемая эффективность</a:t>
            </a:r>
          </a:p>
        </p:txBody>
      </p:sp>
      <p:pic>
        <p:nvPicPr>
          <p:cNvPr id="23569" name="Рисунок 19" descr="Изображение выглядит как транспорт, транспортное средство, Наземный транспорт, колесо&#10;&#10;Автоматически созданное описание">
            <a:extLst>
              <a:ext uri="{FF2B5EF4-FFF2-40B4-BE49-F238E27FC236}">
                <a16:creationId xmlns:a16="http://schemas.microsoft.com/office/drawing/2014/main" id="{64D75BE1-5110-4E57-93C1-8D4D8D4E5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80" b="17149"/>
          <a:stretch>
            <a:fillRect/>
          </a:stretch>
        </p:blipFill>
        <p:spPr bwMode="auto">
          <a:xfrm>
            <a:off x="3941763" y="2087563"/>
            <a:ext cx="7772400" cy="442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760E67C-68FF-4B4B-90B5-57ABA284D0BD}"/>
              </a:ext>
            </a:extLst>
          </p:cNvPr>
          <p:cNvSpPr txBox="1"/>
          <p:nvPr/>
        </p:nvSpPr>
        <p:spPr>
          <a:xfrm>
            <a:off x="487363" y="2936875"/>
            <a:ext cx="4097337" cy="2555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ru-RU" sz="3200" dirty="0">
                <a:solidFill>
                  <a:schemeClr val="dk1"/>
                </a:solidFill>
                <a:latin typeface="+mn-lt"/>
                <a:cs typeface="Times New Roman"/>
                <a:sym typeface="Times New Roman"/>
              </a:rPr>
              <a:t>Элементы, благодаря которым система распознает оплативших и не оплативших людей.</a:t>
            </a:r>
            <a:endParaRPr lang="ru-RU" sz="3200" dirty="0">
              <a:latin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D3921581-81B7-44EA-A0D7-48B0D613E9C0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7DA2695B-66E1-4F71-849A-D7FA0A9AD32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25604" name="TextBox 4">
            <a:extLst>
              <a:ext uri="{FF2B5EF4-FFF2-40B4-BE49-F238E27FC236}">
                <a16:creationId xmlns:a16="http://schemas.microsoft.com/office/drawing/2014/main" id="{904B9E76-4E2D-486F-8054-AE82F2F3BBA0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>
                <a:solidFill>
                  <a:schemeClr val="bg1"/>
                </a:solidFill>
                <a:latin typeface="Akrobat Black" panose="020B0604020202020204" pitchFamily="2" charset="-52"/>
              </a:rPr>
              <a:t>ДЕМОНСТРАЦИЯ РАБОТЫ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8ABB0846-546C-4397-9065-63003A2BA7D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5606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81D97EB-ED4A-42A9-931D-E4CF9AB0951A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927ECFB5-2B51-4BDF-9FBC-30121943A85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5608" name="Рисунок 15">
            <a:extLst>
              <a:ext uri="{FF2B5EF4-FFF2-40B4-BE49-F238E27FC236}">
                <a16:creationId xmlns:a16="http://schemas.microsoft.com/office/drawing/2014/main" id="{E571EAD9-2732-47B0-95D4-1C87773B54B2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62A69695-D92D-469F-A6C8-E09AF5A592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5610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62911A73-1E0A-4880-935A-1B6E5CF41E37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ROEKT">
            <a:hlinkClick r:id="" action="ppaction://media"/>
            <a:extLst>
              <a:ext uri="{FF2B5EF4-FFF2-40B4-BE49-F238E27FC236}">
                <a16:creationId xmlns:a16="http://schemas.microsoft.com/office/drawing/2014/main" id="{F5FAE43F-37E3-4CF8-892F-E9CB271EC1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03293" y="1468317"/>
            <a:ext cx="8785413" cy="49417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7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F1BB1DD1-860C-4478-9298-507E697379B4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CCEB8855-DAAA-4DB5-A676-B3752FC328C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27652" name="TextBox 4">
            <a:extLst>
              <a:ext uri="{FF2B5EF4-FFF2-40B4-BE49-F238E27FC236}">
                <a16:creationId xmlns:a16="http://schemas.microsoft.com/office/drawing/2014/main" id="{FDA48C72-BD7E-48F4-B40C-55846EAD2B12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 dirty="0">
                <a:solidFill>
                  <a:schemeClr val="bg1"/>
                </a:solidFill>
                <a:latin typeface="Akrobat Black" panose="020B0604020202020204" pitchFamily="2" charset="-52"/>
              </a:rPr>
              <a:t>Макет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97DF13C6-D851-47EA-9A86-363CFA4FA8F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4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35FD0F0-78BF-4B78-A571-68EDFCB76BB5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2475E095-A871-4712-B362-3A9F72976F2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6" name="Рисунок 15">
            <a:extLst>
              <a:ext uri="{FF2B5EF4-FFF2-40B4-BE49-F238E27FC236}">
                <a16:creationId xmlns:a16="http://schemas.microsoft.com/office/drawing/2014/main" id="{F5F84E8D-BA92-44A4-80AE-195A0ED338F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B98D74AF-2B2E-45B8-AEF4-FBDFE612218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8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2F01684B-1EC9-490C-9ECB-63CD6DA7ABD2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1F4B744-09AE-4417-8AA3-3A15CCF322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59467" y="1440595"/>
            <a:ext cx="2577791" cy="5164261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543B3CD-C503-42BF-9815-4A889279A1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1077" y="1373911"/>
            <a:ext cx="2569112" cy="522501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8FB40ED-BCA3-401B-9EF7-CF5BABF0E5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69482" y="1407253"/>
            <a:ext cx="2646655" cy="519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702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F1BB1DD1-860C-4478-9298-507E697379B4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CCEB8855-DAAA-4DB5-A676-B3752FC328C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27652" name="TextBox 4">
            <a:extLst>
              <a:ext uri="{FF2B5EF4-FFF2-40B4-BE49-F238E27FC236}">
                <a16:creationId xmlns:a16="http://schemas.microsoft.com/office/drawing/2014/main" id="{FDA48C72-BD7E-48F4-B40C-55846EAD2B12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 dirty="0">
                <a:solidFill>
                  <a:schemeClr val="bg1"/>
                </a:solidFill>
                <a:latin typeface="Akrobat Black" panose="020B0604020202020204" pitchFamily="2" charset="-52"/>
              </a:rPr>
              <a:t>Макет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97DF13C6-D851-47EA-9A86-363CFA4FA8F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4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35FD0F0-78BF-4B78-A571-68EDFCB76BB5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2475E095-A871-4712-B362-3A9F72976F2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6" name="Рисунок 15">
            <a:extLst>
              <a:ext uri="{FF2B5EF4-FFF2-40B4-BE49-F238E27FC236}">
                <a16:creationId xmlns:a16="http://schemas.microsoft.com/office/drawing/2014/main" id="{F5F84E8D-BA92-44A4-80AE-195A0ED338F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B98D74AF-2B2E-45B8-AEF4-FBDFE612218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8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2F01684B-1EC9-490C-9ECB-63CD6DA7ABD2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611FF0A-BA0A-4288-922F-6DC06C2298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87528" y="1511703"/>
            <a:ext cx="2432554" cy="502204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43769D2-CA1E-4EC6-803C-6BBF839333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05008" y="1571756"/>
            <a:ext cx="2401175" cy="490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843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411163-6AB9-0D98-B190-5A6845E67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983E974B-28E8-AD97-858F-297C957AADC8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CE1D4541-56A2-48EC-CB84-A2CB50488FD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27652" name="TextBox 4">
            <a:extLst>
              <a:ext uri="{FF2B5EF4-FFF2-40B4-BE49-F238E27FC236}">
                <a16:creationId xmlns:a16="http://schemas.microsoft.com/office/drawing/2014/main" id="{682C64AF-4DEA-3764-15C8-B1AAC8B42CBC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3200" b="1" dirty="0">
                <a:solidFill>
                  <a:schemeClr val="bg1"/>
                </a:solidFill>
                <a:latin typeface="Akrobat Black" panose="020B0604020202020204" pitchFamily="2" charset="-52"/>
              </a:rPr>
              <a:t>Вопросы для встречи с контролёрами 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99F8D191-1560-35EA-481E-552EE7B9B9D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4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E26E7408-015C-377A-977C-D54FB9AA41F4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AACC6585-215F-0C27-117D-72EA3E4365B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6" name="Рисунок 15">
            <a:extLst>
              <a:ext uri="{FF2B5EF4-FFF2-40B4-BE49-F238E27FC236}">
                <a16:creationId xmlns:a16="http://schemas.microsoft.com/office/drawing/2014/main" id="{FCCC3F01-A187-E8F2-CF79-D75E21AAB2E6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C21802FD-C5B7-5DA9-CF66-92AEC9C64C8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8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D2987597-7CA1-7F47-24FF-A1D2DBB9E8C0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7D0B9F5-8F2D-A739-88CF-214CDB324CB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35" b="49239"/>
          <a:stretch>
            <a:fillRect/>
          </a:stretch>
        </p:blipFill>
        <p:spPr>
          <a:xfrm>
            <a:off x="1298090" y="1898805"/>
            <a:ext cx="4797910" cy="383288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92644D9-4025-724D-F208-E05157286FE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51646"/>
          <a:stretch>
            <a:fillRect/>
          </a:stretch>
        </p:blipFill>
        <p:spPr>
          <a:xfrm>
            <a:off x="6096000" y="1898805"/>
            <a:ext cx="4882964" cy="373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996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7B3B3-4D8F-23FE-5405-33CFC818C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A0D926F0-644D-775E-1F0B-8480D61CC589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CE5B8A38-1BD4-D000-0BEF-7FC6B615299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27652" name="TextBox 4">
            <a:extLst>
              <a:ext uri="{FF2B5EF4-FFF2-40B4-BE49-F238E27FC236}">
                <a16:creationId xmlns:a16="http://schemas.microsoft.com/office/drawing/2014/main" id="{76DD0491-ECE3-B80B-6485-9DAE3913A3FD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3200" b="1" dirty="0">
                <a:solidFill>
                  <a:schemeClr val="bg1"/>
                </a:solidFill>
                <a:latin typeface="Akrobat Black" panose="020B0604020202020204" pitchFamily="2" charset="-52"/>
              </a:rPr>
              <a:t>Письмо в электронную приёмную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D51ACE9D-ABC8-1ACA-E445-2BDB3A9E8AB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4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B5DF9A-C26E-D483-DC27-6F55C952802E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5954AF4F-37F9-3B35-C711-DB6B8659E15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6" name="Рисунок 15">
            <a:extLst>
              <a:ext uri="{FF2B5EF4-FFF2-40B4-BE49-F238E27FC236}">
                <a16:creationId xmlns:a16="http://schemas.microsoft.com/office/drawing/2014/main" id="{BC37A871-E99C-878B-CFBC-058ED18CFED1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B26C5B31-9FA2-40D7-304F-5946DAD4B73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8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F21CFDF9-3BE3-B398-A1A6-BC4860D56B86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DCA8374-16BE-AAB7-46BF-AC378C5BA3C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23327"/>
          <a:stretch>
            <a:fillRect/>
          </a:stretch>
        </p:blipFill>
        <p:spPr>
          <a:xfrm>
            <a:off x="3715999" y="1292225"/>
            <a:ext cx="5347027" cy="5165634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CA526CB-399B-7E81-68F2-E60387516DA8}"/>
              </a:ext>
            </a:extLst>
          </p:cNvPr>
          <p:cNvSpPr/>
          <p:nvPr/>
        </p:nvSpPr>
        <p:spPr>
          <a:xfrm>
            <a:off x="3809162" y="5294850"/>
            <a:ext cx="1375787" cy="2709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7651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B1E76A41-F962-4E18-9E99-47994B95A25C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D11B76CC-4694-4927-AA71-AA2C69E5A3F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5124" name="TextBox 4">
            <a:extLst>
              <a:ext uri="{FF2B5EF4-FFF2-40B4-BE49-F238E27FC236}">
                <a16:creationId xmlns:a16="http://schemas.microsoft.com/office/drawing/2014/main" id="{C5D9D3DC-32FF-4954-88B6-19D575374435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8318500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>
                <a:solidFill>
                  <a:schemeClr val="bg1"/>
                </a:solidFill>
                <a:latin typeface="Akrobat Black" panose="020B0604020202020204" pitchFamily="2" charset="-52"/>
              </a:rPr>
              <a:t>ПРОБЛЕМА</a:t>
            </a: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C37AE050-3EE2-4CC1-8C2B-451C091EB89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4063" y="1692275"/>
            <a:ext cx="2759075" cy="1079500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b="1" noProof="1">
                <a:solidFill>
                  <a:schemeClr val="bg1"/>
                </a:solidFill>
                <a:latin typeface="Akrobat" panose="00000500000000000000" pitchFamily="2" charset="0"/>
              </a:rPr>
              <a:t>Кто-то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61F2F4CE-F5A4-4AAC-B0F8-AB063EA497C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4063" y="2889250"/>
            <a:ext cx="2759075" cy="1079500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b="1" noProof="1">
                <a:solidFill>
                  <a:schemeClr val="bg1"/>
                </a:solidFill>
                <a:latin typeface="Akrobat" panose="00000500000000000000" pitchFamily="2" charset="0"/>
              </a:rPr>
              <a:t>Чего-то хочет, </a:t>
            </a: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3C41EEFE-A581-4973-B451-6FD9763753F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4063" y="4086225"/>
            <a:ext cx="2759075" cy="1079500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b="1" noProof="1">
                <a:solidFill>
                  <a:schemeClr val="bg1"/>
                </a:solidFill>
                <a:latin typeface="Akrobat" panose="00000500000000000000" pitchFamily="2" charset="0"/>
              </a:rPr>
              <a:t>Но ему что-то мешает,</a:t>
            </a: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56912DE-1BF6-4BF8-9B91-358455BFD2A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4063" y="5283200"/>
            <a:ext cx="2759075" cy="1079500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b="1" noProof="1">
                <a:solidFill>
                  <a:schemeClr val="bg1"/>
                </a:solidFill>
                <a:latin typeface="Akrobat" panose="00000500000000000000" pitchFamily="2" charset="0"/>
              </a:rPr>
              <a:t>А имеющиеся решения не подходят, потому что…</a:t>
            </a: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A0C561F-9FAC-4492-BF51-7AD2C06D0BA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841750" y="1692275"/>
            <a:ext cx="7596188" cy="1079500"/>
          </a:xfrm>
          <a:prstGeom prst="roundRect">
            <a:avLst>
              <a:gd name="adj" fmla="val 111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noProof="1">
                <a:solidFill>
                  <a:srgbClr val="060823"/>
                </a:solidFill>
                <a:latin typeface="Akrobat" panose="00000500000000000000" pitchFamily="2" charset="0"/>
              </a:rPr>
              <a:t>ГУП «Мосгортранс»</a:t>
            </a: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EA7E1CDD-4F87-407B-8FC7-95F47D89D4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841750" y="2889250"/>
            <a:ext cx="7596188" cy="1079500"/>
          </a:xfrm>
          <a:prstGeom prst="roundRect">
            <a:avLst>
              <a:gd name="adj" fmla="val 111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noProof="1">
                <a:solidFill>
                  <a:srgbClr val="060823"/>
                </a:solidFill>
                <a:latin typeface="Akrobat" panose="00000500000000000000" pitchFamily="2" charset="0"/>
              </a:rPr>
              <a:t>Уменьшить финансовые потери, имеющиеся из-за людей, которые не оплачивают проезд</a:t>
            </a: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05BBCD4F-2B83-4F0E-B8D8-85E22528BDC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841750" y="4086225"/>
            <a:ext cx="7596188" cy="1079500"/>
          </a:xfrm>
          <a:prstGeom prst="roundRect">
            <a:avLst>
              <a:gd name="adj" fmla="val 111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noProof="1">
                <a:solidFill>
                  <a:srgbClr val="060823"/>
                </a:solidFill>
                <a:latin typeface="Akrobat" panose="00000500000000000000" pitchFamily="2" charset="0"/>
              </a:rPr>
              <a:t>Не способен контролировать контролировать всех людей, пользующихся данным транспортом </a:t>
            </a: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65AED3CA-5655-4CCC-998F-29EDCFF8BDD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841750" y="5283200"/>
            <a:ext cx="7596188" cy="1079500"/>
          </a:xfrm>
          <a:prstGeom prst="roundRect">
            <a:avLst>
              <a:gd name="adj" fmla="val 111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07950" eaLnBrk="1" fontAlgn="auto" hangingPunct="1">
              <a:defRPr/>
            </a:pPr>
            <a:r>
              <a:rPr lang="ru-RU" noProof="1">
                <a:solidFill>
                  <a:srgbClr val="060823"/>
                </a:solidFill>
                <a:latin typeface="Akrobat" panose="00000500000000000000" pitchFamily="2" charset="0"/>
              </a:rPr>
              <a:t>Автобусов намного больше, чем контролёров и зачастую они работают не на самых проблемных маршрутах</a:t>
            </a:r>
          </a:p>
        </p:txBody>
      </p:sp>
      <p:sp>
        <p:nvSpPr>
          <p:cNvPr id="5133" name="TextBox 16">
            <a:extLst>
              <a:ext uri="{FF2B5EF4-FFF2-40B4-BE49-F238E27FC236}">
                <a16:creationId xmlns:a16="http://schemas.microsoft.com/office/drawing/2014/main" id="{C52241AF-855B-4E9B-89F3-6DEDCACADDD9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10758488" y="2384425"/>
            <a:ext cx="5619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400">
                <a:solidFill>
                  <a:srgbClr val="808080"/>
                </a:solidFill>
                <a:latin typeface="Akrobat" panose="020B0604020202020204" pitchFamily="2" charset="-52"/>
              </a:rPr>
              <a:t>Кто?</a:t>
            </a:r>
          </a:p>
        </p:txBody>
      </p:sp>
      <p:sp>
        <p:nvSpPr>
          <p:cNvPr id="5134" name="TextBox 18">
            <a:extLst>
              <a:ext uri="{FF2B5EF4-FFF2-40B4-BE49-F238E27FC236}">
                <a16:creationId xmlns:a16="http://schemas.microsoft.com/office/drawing/2014/main" id="{F05AB2B9-B160-4FBD-A89F-F1E49A37B08F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10044113" y="3568700"/>
            <a:ext cx="12795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400">
                <a:solidFill>
                  <a:srgbClr val="808080"/>
                </a:solidFill>
                <a:latin typeface="Akrobat" panose="020B0604020202020204" pitchFamily="2" charset="-52"/>
              </a:rPr>
              <a:t>Что конкретно?</a:t>
            </a:r>
          </a:p>
        </p:txBody>
      </p:sp>
      <p:sp>
        <p:nvSpPr>
          <p:cNvPr id="5135" name="TextBox 19">
            <a:extLst>
              <a:ext uri="{FF2B5EF4-FFF2-40B4-BE49-F238E27FC236}">
                <a16:creationId xmlns:a16="http://schemas.microsoft.com/office/drawing/2014/main" id="{8B89B93D-288A-4543-B4A1-62DECB9C17A0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9318625" y="4752975"/>
            <a:ext cx="20256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400">
                <a:solidFill>
                  <a:srgbClr val="808080"/>
                </a:solidFill>
                <a:latin typeface="Akrobat" panose="020B0604020202020204" pitchFamily="2" charset="-52"/>
              </a:rPr>
              <a:t>В чём основной сбой?</a:t>
            </a:r>
          </a:p>
        </p:txBody>
      </p:sp>
      <p:sp>
        <p:nvSpPr>
          <p:cNvPr id="5136" name="TextBox 20">
            <a:extLst>
              <a:ext uri="{FF2B5EF4-FFF2-40B4-BE49-F238E27FC236}">
                <a16:creationId xmlns:a16="http://schemas.microsoft.com/office/drawing/2014/main" id="{ABEDCEAF-A775-45D5-8BCF-D151279DADE0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9493250" y="5935663"/>
            <a:ext cx="182721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400">
                <a:solidFill>
                  <a:srgbClr val="808080"/>
                </a:solidFill>
                <a:latin typeface="Akrobat" panose="020B0604020202020204" pitchFamily="2" charset="-52"/>
              </a:rPr>
              <a:t>Почему не подходят?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C867998D-897A-44F1-BACE-DD154462E07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5138" name="Рисунок 22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F1B5667-30C6-4D17-9594-A2433E57A347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Овал 23">
            <a:extLst>
              <a:ext uri="{FF2B5EF4-FFF2-40B4-BE49-F238E27FC236}">
                <a16:creationId xmlns:a16="http://schemas.microsoft.com/office/drawing/2014/main" id="{58854031-0B13-4A6C-94A6-8ADAB2A652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5140" name="Рисунок 24">
            <a:extLst>
              <a:ext uri="{FF2B5EF4-FFF2-40B4-BE49-F238E27FC236}">
                <a16:creationId xmlns:a16="http://schemas.microsoft.com/office/drawing/2014/main" id="{02A65031-5684-4B8A-8A88-4D16363EDAB6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Овал 25">
            <a:extLst>
              <a:ext uri="{FF2B5EF4-FFF2-40B4-BE49-F238E27FC236}">
                <a16:creationId xmlns:a16="http://schemas.microsoft.com/office/drawing/2014/main" id="{E51E4332-BB20-4FAD-9172-FD159858799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5142" name="Рисунок 26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1363B4ED-2375-4FCD-855D-942EDEC59BD7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FC256-4B6F-20EF-08A0-9DE29636BD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C58B953A-00B9-703E-52D5-095941AA4DAA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A776054C-30D5-97CA-99A6-6156139669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27652" name="TextBox 4">
            <a:extLst>
              <a:ext uri="{FF2B5EF4-FFF2-40B4-BE49-F238E27FC236}">
                <a16:creationId xmlns:a16="http://schemas.microsoft.com/office/drawing/2014/main" id="{4A363B83-6634-AA38-E603-1AB59AA7781C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4400" b="1" dirty="0">
                <a:solidFill>
                  <a:schemeClr val="bg1"/>
                </a:solidFill>
                <a:latin typeface="Akrobat Black" panose="020B0604020202020204" pitchFamily="2" charset="-52"/>
              </a:rPr>
              <a:t>Разработка сервиса 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BA5C4405-1A29-93AE-B4A7-F6A030972BC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4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04D2112-5274-3829-FB6F-D54A72893C52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096CF066-99B3-F48B-C393-AEF6492FB9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6" name="Рисунок 15">
            <a:extLst>
              <a:ext uri="{FF2B5EF4-FFF2-40B4-BE49-F238E27FC236}">
                <a16:creationId xmlns:a16="http://schemas.microsoft.com/office/drawing/2014/main" id="{0639D6E1-E8BC-291C-21D8-F742CB137BF9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EA4852E4-7F6E-5955-134B-AA433B40FED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8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DD86D3D9-6D7E-3E61-6235-56CD86D72EFE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4B134C7-CE58-4D22-798A-F62635FBEC42}"/>
              </a:ext>
            </a:extLst>
          </p:cNvPr>
          <p:cNvSpPr/>
          <p:nvPr/>
        </p:nvSpPr>
        <p:spPr>
          <a:xfrm>
            <a:off x="4191000" y="5011838"/>
            <a:ext cx="1063906" cy="20834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CFDF0E8-1878-9E2A-FD8D-A832E3CDFD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21170" y="1555900"/>
            <a:ext cx="5401766" cy="498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2201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9E4604-B6C2-6327-FF5B-8411ACE573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5FA3246C-BD54-2126-9EF3-288AA0899C09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53F93523-54F7-5EBC-C09A-35B32CC9C2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27652" name="TextBox 4">
            <a:extLst>
              <a:ext uri="{FF2B5EF4-FFF2-40B4-BE49-F238E27FC236}">
                <a16:creationId xmlns:a16="http://schemas.microsoft.com/office/drawing/2014/main" id="{6BEC4470-E92F-9044-476C-0A3B7F06C242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 dirty="0">
                <a:solidFill>
                  <a:schemeClr val="bg1"/>
                </a:solidFill>
                <a:latin typeface="Akrobat Black" panose="020B0604020202020204" pitchFamily="2" charset="-52"/>
              </a:rPr>
              <a:t>Диаграмма </a:t>
            </a:r>
            <a:r>
              <a:rPr lang="ru-RU" altLang="zh-CN" sz="5400" b="1" dirty="0" err="1">
                <a:solidFill>
                  <a:schemeClr val="bg1"/>
                </a:solidFill>
                <a:latin typeface="Akrobat Black" panose="020B0604020202020204" pitchFamily="2" charset="-52"/>
              </a:rPr>
              <a:t>Ганта</a:t>
            </a:r>
            <a:endParaRPr lang="ru-RU" altLang="zh-CN" sz="5400" b="1" dirty="0">
              <a:solidFill>
                <a:schemeClr val="bg1"/>
              </a:solidFill>
              <a:latin typeface="Akrobat Black" panose="020B0604020202020204" pitchFamily="2" charset="-52"/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78F6526F-0ABE-A433-6D83-7FFB5D807F3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4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72F3362-2AD9-C309-0BE8-DE56E035AD99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D22A7AAF-EFA5-F2F7-6AA3-8DA5E69625E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6" name="Рисунок 15">
            <a:extLst>
              <a:ext uri="{FF2B5EF4-FFF2-40B4-BE49-F238E27FC236}">
                <a16:creationId xmlns:a16="http://schemas.microsoft.com/office/drawing/2014/main" id="{6C05D4DF-B106-883C-923B-6917E2230F3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D01CBF06-AC6F-61C6-E6B1-211C2D27CDC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27658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6B52B4EF-807E-C792-9C96-B8157E595BDE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8CAEFE6-F591-2D05-96A6-4E41318028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09800" y="1654634"/>
            <a:ext cx="7772400" cy="221704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3051722-A72B-118E-5598-096A2F63DA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09800" y="4008568"/>
            <a:ext cx="7772400" cy="238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057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F1BB1DD1-860C-4478-9298-507E697379B4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CCEB8855-DAAA-4DB5-A676-B3752FC328C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defRPr/>
            </a:pPr>
            <a:endParaRPr lang="ru-RU" noProof="1"/>
          </a:p>
        </p:txBody>
      </p:sp>
      <p:sp>
        <p:nvSpPr>
          <p:cNvPr id="27652" name="TextBox 4">
            <a:extLst>
              <a:ext uri="{FF2B5EF4-FFF2-40B4-BE49-F238E27FC236}">
                <a16:creationId xmlns:a16="http://schemas.microsoft.com/office/drawing/2014/main" id="{FDA48C72-BD7E-48F4-B40C-55846EAD2B12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4000" b="1" dirty="0">
                <a:solidFill>
                  <a:schemeClr val="bg1"/>
                </a:solidFill>
                <a:latin typeface="Akrobat Black" panose="020B0604020202020204" pitchFamily="2" charset="-52"/>
              </a:rPr>
              <a:t>Команда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97DF13C6-D851-47EA-9A86-363CFA4FA8F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defRPr/>
            </a:pPr>
            <a:endParaRPr lang="ru-RU" noProof="1"/>
          </a:p>
        </p:txBody>
      </p:sp>
      <p:pic>
        <p:nvPicPr>
          <p:cNvPr id="27654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35FD0F0-78BF-4B78-A571-68EDFCB76BB5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2475E095-A871-4712-B362-3A9F72976F2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defRPr/>
            </a:pPr>
            <a:endParaRPr lang="ru-RU" noProof="1"/>
          </a:p>
        </p:txBody>
      </p:sp>
      <p:pic>
        <p:nvPicPr>
          <p:cNvPr id="27656" name="Рисунок 15">
            <a:extLst>
              <a:ext uri="{FF2B5EF4-FFF2-40B4-BE49-F238E27FC236}">
                <a16:creationId xmlns:a16="http://schemas.microsoft.com/office/drawing/2014/main" id="{F5F84E8D-BA92-44A4-80AE-195A0ED338F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B98D74AF-2B2E-45B8-AEF4-FBDFE612218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defRPr/>
            </a:pPr>
            <a:endParaRPr lang="ru-RU" noProof="1"/>
          </a:p>
        </p:txBody>
      </p:sp>
      <p:pic>
        <p:nvPicPr>
          <p:cNvPr id="27658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2F01684B-1EC9-490C-9ECB-63CD6DA7ABD2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BD31599F-8C00-4BF8-A592-0D56952EE7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2566" y="2190383"/>
            <a:ext cx="2025778" cy="2830783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DEE0983B-997E-4390-AC21-3AF93EAB32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4916" y="2190383"/>
            <a:ext cx="2123088" cy="2830783"/>
          </a:xfrm>
          <a:prstGeom prst="rect">
            <a:avLst/>
          </a:prstGeom>
          <a:ln w="28575">
            <a:solidFill>
              <a:srgbClr val="000000"/>
            </a:solidFill>
          </a:ln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129E896B-D080-459B-B151-0D237EFCEF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0" y="2190333"/>
            <a:ext cx="2123088" cy="28307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ACE219E-C335-40EB-BB23-A5E927513CF0}"/>
              </a:ext>
            </a:extLst>
          </p:cNvPr>
          <p:cNvSpPr txBox="1"/>
          <p:nvPr/>
        </p:nvSpPr>
        <p:spPr>
          <a:xfrm>
            <a:off x="863298" y="5021117"/>
            <a:ext cx="2865182" cy="314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ru-RU" sz="11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Андреев Глеб Алексеевич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EB2878-234C-408A-9A18-0A29E34FF8EF}"/>
              </a:ext>
            </a:extLst>
          </p:cNvPr>
          <p:cNvSpPr txBox="1"/>
          <p:nvPr/>
        </p:nvSpPr>
        <p:spPr>
          <a:xfrm>
            <a:off x="3398049" y="5021117"/>
            <a:ext cx="3159952" cy="314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ru-RU" sz="11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Баранов Александр Алексеевич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0E48AFF-07E5-45E0-93D8-4FB17B57183C}"/>
              </a:ext>
            </a:extLst>
          </p:cNvPr>
          <p:cNvSpPr txBox="1"/>
          <p:nvPr/>
        </p:nvSpPr>
        <p:spPr>
          <a:xfrm>
            <a:off x="983901" y="5335401"/>
            <a:ext cx="7334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1400" kern="0" dirty="0">
                <a:solidFill>
                  <a:srgbClr val="000000"/>
                </a:solidFill>
                <a:latin typeface="__fkGroteskNeue_598ab8"/>
                <a:cs typeface="Arial"/>
                <a:sym typeface="Arial"/>
              </a:rPr>
              <a:t>Руководитель проекта</a:t>
            </a:r>
            <a:endParaRPr lang="ru-RU"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3E258AF-9610-4D3C-9779-17B13245CD4B}"/>
              </a:ext>
            </a:extLst>
          </p:cNvPr>
          <p:cNvSpPr txBox="1"/>
          <p:nvPr/>
        </p:nvSpPr>
        <p:spPr>
          <a:xfrm>
            <a:off x="922566" y="5264975"/>
            <a:ext cx="73342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1400" kern="0" dirty="0">
                <a:solidFill>
                  <a:srgbClr val="000000"/>
                </a:solidFill>
                <a:latin typeface="__fkGroteskNeue_598ab8"/>
                <a:cs typeface="Arial"/>
                <a:sym typeface="Arial"/>
              </a:rPr>
              <a:t> Исполнитель программной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1400" kern="0" dirty="0">
                <a:solidFill>
                  <a:srgbClr val="000000"/>
                </a:solidFill>
                <a:latin typeface="__fkGroteskNeue_598ab8"/>
                <a:cs typeface="Arial"/>
                <a:sym typeface="Arial"/>
              </a:rPr>
              <a:t>и информационной части</a:t>
            </a:r>
            <a:endParaRPr lang="ru-RU"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271EAD7-3C0B-4EE8-9B17-E0445602D0FA}"/>
              </a:ext>
            </a:extLst>
          </p:cNvPr>
          <p:cNvSpPr txBox="1"/>
          <p:nvPr/>
        </p:nvSpPr>
        <p:spPr>
          <a:xfrm>
            <a:off x="5225968" y="5259196"/>
            <a:ext cx="38631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1400" kern="0" dirty="0">
                <a:solidFill>
                  <a:srgbClr val="000000"/>
                </a:solidFill>
                <a:latin typeface="__fkGroteskNeue_598ab8"/>
                <a:cs typeface="Arial"/>
                <a:sym typeface="Arial"/>
              </a:rPr>
              <a:t>Аналитик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1400" kern="0" dirty="0">
                <a:solidFill>
                  <a:srgbClr val="000000"/>
                </a:solidFill>
                <a:latin typeface="__fkGroteskNeue_598ab8"/>
                <a:cs typeface="Arial"/>
                <a:sym typeface="Arial"/>
              </a:rPr>
              <a:t>Исполнитель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1400" kern="0" dirty="0">
                <a:solidFill>
                  <a:srgbClr val="000000"/>
                </a:solidFill>
                <a:latin typeface="__fkGroteskNeue_598ab8"/>
                <a:cs typeface="Arial"/>
                <a:sym typeface="Arial"/>
              </a:rPr>
              <a:t> коммуникационной части</a:t>
            </a:r>
            <a:endParaRPr lang="ru-RU"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3F1FE41-2DC8-4EAB-869F-93AF40BB3553}"/>
              </a:ext>
            </a:extLst>
          </p:cNvPr>
          <p:cNvSpPr txBox="1"/>
          <p:nvPr/>
        </p:nvSpPr>
        <p:spPr>
          <a:xfrm>
            <a:off x="1325782" y="5551728"/>
            <a:ext cx="15194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1400" kern="0" dirty="0">
                <a:solidFill>
                  <a:srgbClr val="000000"/>
                </a:solidFill>
                <a:latin typeface="__fkGroteskNeue_598ab8"/>
                <a:cs typeface="Arial"/>
                <a:sym typeface="Arial"/>
              </a:rPr>
              <a:t>Координатор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lang="ru-RU"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8DA871F-AC25-4F61-AEBE-DB0AF5104A29}"/>
              </a:ext>
            </a:extLst>
          </p:cNvPr>
          <p:cNvSpPr txBox="1"/>
          <p:nvPr/>
        </p:nvSpPr>
        <p:spPr>
          <a:xfrm>
            <a:off x="5968420" y="4977167"/>
            <a:ext cx="6096000" cy="314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ru-RU" sz="11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Тарасенков Андрей Денисович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19B8A1-C9DD-6F82-675A-27BCBBA091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16420" y="2223565"/>
            <a:ext cx="2157485" cy="287365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426F43-54AC-DF21-15E9-01AB8E2A6C8A}"/>
              </a:ext>
            </a:extLst>
          </p:cNvPr>
          <p:cNvSpPr txBox="1"/>
          <p:nvPr/>
        </p:nvSpPr>
        <p:spPr>
          <a:xfrm>
            <a:off x="8931275" y="5083686"/>
            <a:ext cx="6096000" cy="314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ru-RU" sz="11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Колчин Владислав Андреевич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2A125C-7F4D-FB59-13EA-F0D0F8E3E7CF}"/>
              </a:ext>
            </a:extLst>
          </p:cNvPr>
          <p:cNvSpPr txBox="1"/>
          <p:nvPr/>
        </p:nvSpPr>
        <p:spPr>
          <a:xfrm>
            <a:off x="6373892" y="5297299"/>
            <a:ext cx="73342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1400" kern="0" dirty="0">
                <a:solidFill>
                  <a:srgbClr val="000000"/>
                </a:solidFill>
                <a:latin typeface="__fkGroteskNeue_598ab8"/>
                <a:cs typeface="Arial"/>
                <a:sym typeface="Arial"/>
              </a:rPr>
              <a:t> Исполнитель программной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1400" kern="0" dirty="0">
                <a:solidFill>
                  <a:srgbClr val="000000"/>
                </a:solidFill>
                <a:latin typeface="__fkGroteskNeue_598ab8"/>
                <a:cs typeface="Arial"/>
                <a:sym typeface="Arial"/>
              </a:rPr>
              <a:t>и информационной части</a:t>
            </a:r>
            <a:endParaRPr lang="ru-RU"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8974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BAD5F465-BC3A-4C18-91AD-136C0EFCE815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EA9DD120-CD48-4340-8844-30D4CD32AC1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7172" name="TextBox 4">
            <a:extLst>
              <a:ext uri="{FF2B5EF4-FFF2-40B4-BE49-F238E27FC236}">
                <a16:creationId xmlns:a16="http://schemas.microsoft.com/office/drawing/2014/main" id="{D2699E2E-3462-4CB4-9D47-09944F50C5B5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 dirty="0">
                <a:solidFill>
                  <a:schemeClr val="bg1"/>
                </a:solidFill>
                <a:latin typeface="Akrobat Black" panose="020B0604020202020204" pitchFamily="2" charset="-52"/>
              </a:rPr>
              <a:t>Луковичная диаграмма</a:t>
            </a:r>
          </a:p>
        </p:txBody>
      </p:sp>
      <p:sp>
        <p:nvSpPr>
          <p:cNvPr id="7173" name="TextBox 23">
            <a:extLst>
              <a:ext uri="{FF2B5EF4-FFF2-40B4-BE49-F238E27FC236}">
                <a16:creationId xmlns:a16="http://schemas.microsoft.com/office/drawing/2014/main" id="{A134068D-856B-4443-955A-32D5D8E09191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6773863" y="1720850"/>
            <a:ext cx="4357687" cy="507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800" b="1" dirty="0">
                <a:solidFill>
                  <a:srgbClr val="642DC0"/>
                </a:solidFill>
                <a:latin typeface="Akrobat Black" panose="020B0604020202020204" pitchFamily="2" charset="-52"/>
              </a:rPr>
              <a:t>ЗАИНТЕРЕСОВАННЫЕ СТОРОНЫ</a:t>
            </a:r>
            <a:r>
              <a:rPr lang="ru-RU" altLang="zh-CN" sz="1800" b="1" dirty="0">
                <a:latin typeface="Akrobat Black" panose="020B0604020202020204" pitchFamily="2" charset="-52"/>
              </a:rPr>
              <a:t>, напрямую вовлеченные в ситуацию:</a:t>
            </a:r>
          </a:p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</a:pPr>
            <a:r>
              <a:rPr lang="ru-RU" altLang="zh-CN" sz="1800" b="1" dirty="0">
                <a:latin typeface="Akrobat" panose="020B0604020202020204" charset="-52"/>
              </a:rPr>
              <a:t>Мосгортранс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ru-RU" altLang="zh-CN" sz="1800" b="1" dirty="0">
              <a:latin typeface="Akrobat" panose="020B0604020202020204" charset="-5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ru-RU" altLang="zh-CN" sz="1800" b="1" dirty="0">
                <a:solidFill>
                  <a:srgbClr val="642DC0"/>
                </a:solidFill>
                <a:latin typeface="Akrobat Black" panose="020B0604020202020204" pitchFamily="2" charset="-52"/>
              </a:rPr>
              <a:t>Те</a:t>
            </a:r>
            <a:r>
              <a:rPr lang="ru-RU" altLang="zh-CN" sz="1800" b="1" dirty="0">
                <a:latin typeface="Akrobat Black" panose="020B0604020202020204" pitchFamily="2" charset="-52"/>
              </a:rPr>
              <a:t>, кого касается ситуация:</a:t>
            </a:r>
          </a:p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</a:pPr>
            <a:r>
              <a:rPr lang="ru-RU" altLang="zh-CN" sz="1800" b="1" dirty="0">
                <a:latin typeface="Akrobat" panose="020B0604020202020204" charset="-52"/>
              </a:rPr>
              <a:t>Контролёры</a:t>
            </a:r>
          </a:p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</a:pPr>
            <a:r>
              <a:rPr lang="ru-RU" altLang="zh-CN" sz="1800" b="1" dirty="0">
                <a:latin typeface="Akrobat" panose="020B0604020202020204" charset="-52"/>
              </a:rPr>
              <a:t>Городские власти</a:t>
            </a:r>
          </a:p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</a:pPr>
            <a:r>
              <a:rPr lang="ru-RU" altLang="zh-CN" sz="1800" b="1" dirty="0">
                <a:latin typeface="Akrobat" panose="020B0604020202020204" charset="-52"/>
              </a:rPr>
              <a:t>Водители автобусов</a:t>
            </a:r>
          </a:p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</a:pPr>
            <a:r>
              <a:rPr lang="ru-RU" altLang="zh-CN" sz="1800" b="1" dirty="0">
                <a:latin typeface="Akrobat" panose="020B0604020202020204" charset="-52"/>
              </a:rPr>
              <a:t>Работодатели</a:t>
            </a:r>
          </a:p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</a:pPr>
            <a:endParaRPr lang="ru-RU" altLang="zh-CN" sz="1800" b="1" dirty="0">
              <a:latin typeface="Akrobat" panose="020B0604020202020204" charset="-5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ru-RU" altLang="zh-CN" sz="1800" b="1" dirty="0">
                <a:solidFill>
                  <a:srgbClr val="642DC0"/>
                </a:solidFill>
                <a:latin typeface="Akrobat Black" panose="020B0604020202020204" pitchFamily="2" charset="-52"/>
              </a:rPr>
              <a:t>Те</a:t>
            </a:r>
            <a:r>
              <a:rPr lang="ru-RU" altLang="zh-CN" sz="1800" b="1" dirty="0">
                <a:latin typeface="Akrobat Black" panose="020B0604020202020204" pitchFamily="2" charset="-52"/>
              </a:rPr>
              <a:t>, кого касается такая категория ситуаций:</a:t>
            </a:r>
          </a:p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</a:pPr>
            <a:r>
              <a:rPr lang="ru-RU" altLang="zh-CN" sz="1800" b="1" dirty="0">
                <a:latin typeface="Akrobat" panose="020B0604020202020204" charset="-52"/>
              </a:rPr>
              <a:t>Средства массовой информации (СМИ)</a:t>
            </a:r>
            <a:endParaRPr lang="en-US" altLang="zh-CN" sz="1800" b="1" dirty="0">
              <a:latin typeface="Akrobat" panose="020B0604020202020204" charset="-52"/>
            </a:endParaRPr>
          </a:p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</a:pPr>
            <a:r>
              <a:rPr lang="ru-RU" altLang="zh-CN" sz="1800" b="1" dirty="0">
                <a:latin typeface="Akrobat" panose="020B0604020202020204" charset="-52"/>
              </a:rPr>
              <a:t>Человек, пользующийся общественным транспортом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ru-RU" altLang="zh-CN" sz="1800" b="1" dirty="0">
              <a:latin typeface="Akrobat" panose="020B0604020202020204" charset="-5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ru-RU" altLang="zh-CN" sz="1800" b="1" dirty="0">
              <a:latin typeface="Akrobat Black" panose="020B0604020202020204" pitchFamily="2" charset="-5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ru-RU" altLang="zh-CN" sz="1800" b="1" dirty="0">
              <a:latin typeface="Akrobat" panose="020B0604020202020204" charset="-5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ru-RU" altLang="zh-CN" sz="1800" dirty="0">
              <a:latin typeface="Akrobat Black" panose="020B0604020202020204" pitchFamily="2" charset="-52"/>
            </a:endParaRP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76AD499C-622B-4C85-BB45-B35456110F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7176" name="Рисунок 14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E3D0BA7-A986-4E2B-BA2B-775663B81390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Овал 15">
            <a:extLst>
              <a:ext uri="{FF2B5EF4-FFF2-40B4-BE49-F238E27FC236}">
                <a16:creationId xmlns:a16="http://schemas.microsoft.com/office/drawing/2014/main" id="{9F9076A4-D3DE-4568-B8D2-FDDA50BE766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7178" name="Рисунок 16">
            <a:extLst>
              <a:ext uri="{FF2B5EF4-FFF2-40B4-BE49-F238E27FC236}">
                <a16:creationId xmlns:a16="http://schemas.microsoft.com/office/drawing/2014/main" id="{DF259C68-22CC-441B-B558-B2598675C31A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Овал 17">
            <a:extLst>
              <a:ext uri="{FF2B5EF4-FFF2-40B4-BE49-F238E27FC236}">
                <a16:creationId xmlns:a16="http://schemas.microsoft.com/office/drawing/2014/main" id="{235BD3DB-3258-49D7-B9EA-C99857A1F5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7180" name="Рисунок 18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6155A71C-E1E5-4869-B675-95E3824B4D33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A2B70BF1-C74E-4807-AE68-2FFA646FF676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1553038550" y="2147483647"/>
            <a:ext cx="0" cy="2147482688"/>
          </a:xfrm>
          <a:prstGeom prst="straightConnector1">
            <a:avLst/>
          </a:prstGeom>
          <a:ln>
            <a:solidFill>
              <a:srgbClr val="642D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80F9A66B-33ED-4DCD-AC9C-AB7EDFE83189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553038550" y="2147483647"/>
            <a:ext cx="2147483647" cy="0"/>
          </a:xfrm>
          <a:prstGeom prst="straightConnector1">
            <a:avLst/>
          </a:prstGeom>
          <a:ln>
            <a:solidFill>
              <a:srgbClr val="642D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70A6F351-BD3D-4705-9C4C-4B5F03BC0041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2147483647" y="2147483647"/>
            <a:ext cx="0" cy="21474826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55983BE4-5CCE-480B-89E2-B4F930716D3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739492013" y="2147483647"/>
            <a:ext cx="214748364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85" name="TextBox 19">
            <a:extLst>
              <a:ext uri="{FF2B5EF4-FFF2-40B4-BE49-F238E27FC236}">
                <a16:creationId xmlns:a16="http://schemas.microsoft.com/office/drawing/2014/main" id="{58A5BDE5-4D7A-4019-96D5-3ADB213EA57A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 rot="-5400000">
            <a:off x="-644365456" y="2147483481"/>
            <a:ext cx="2147483647" cy="43973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200">
                <a:solidFill>
                  <a:srgbClr val="060823"/>
                </a:solidFill>
                <a:latin typeface="Akrobat" panose="020B0604020202020204" pitchFamily="2" charset="-52"/>
              </a:rPr>
              <a:t>Уровень влияния на ситуацию</a:t>
            </a:r>
          </a:p>
        </p:txBody>
      </p:sp>
      <p:sp>
        <p:nvSpPr>
          <p:cNvPr id="7186" name="TextBox 21">
            <a:extLst>
              <a:ext uri="{FF2B5EF4-FFF2-40B4-BE49-F238E27FC236}">
                <a16:creationId xmlns:a16="http://schemas.microsoft.com/office/drawing/2014/main" id="{BA870316-635A-40B2-9316-6756145EC7DD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2147483647" y="2147483647"/>
            <a:ext cx="2008273225" cy="43973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200">
                <a:solidFill>
                  <a:srgbClr val="060823"/>
                </a:solidFill>
                <a:latin typeface="Akrobat" panose="020B0604020202020204" pitchFamily="2" charset="-52"/>
              </a:rPr>
              <a:t>Уровень важности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A671549-5B23-46A3-AA86-959458501C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06691" y="1720850"/>
            <a:ext cx="4200426" cy="409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27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BAD5F465-BC3A-4C18-91AD-136C0EFCE815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EA9DD120-CD48-4340-8844-30D4CD32AC1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7172" name="TextBox 4">
            <a:extLst>
              <a:ext uri="{FF2B5EF4-FFF2-40B4-BE49-F238E27FC236}">
                <a16:creationId xmlns:a16="http://schemas.microsoft.com/office/drawing/2014/main" id="{D2699E2E-3462-4CB4-9D47-09944F50C5B5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 dirty="0">
                <a:solidFill>
                  <a:schemeClr val="bg1"/>
                </a:solidFill>
                <a:latin typeface="Akrobat Black" panose="020B0604020202020204" pitchFamily="2" charset="-52"/>
              </a:rPr>
              <a:t>КАРТА ВОВЛЕЧЕННОСТИ</a:t>
            </a:r>
          </a:p>
        </p:txBody>
      </p:sp>
      <p:sp>
        <p:nvSpPr>
          <p:cNvPr id="7173" name="TextBox 23">
            <a:extLst>
              <a:ext uri="{FF2B5EF4-FFF2-40B4-BE49-F238E27FC236}">
                <a16:creationId xmlns:a16="http://schemas.microsoft.com/office/drawing/2014/main" id="{A134068D-856B-4443-955A-32D5D8E09191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6773863" y="1720850"/>
            <a:ext cx="43576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800" b="1" dirty="0">
                <a:solidFill>
                  <a:srgbClr val="642DC0"/>
                </a:solidFill>
                <a:latin typeface="Akrobat Black" panose="020B0604020202020204" pitchFamily="2" charset="-52"/>
              </a:rPr>
              <a:t>ЗАИНТЕРЕСОВАННЫЕ СТОРОНЫ</a:t>
            </a:r>
            <a:r>
              <a:rPr lang="ru-RU" altLang="zh-CN" sz="1800" b="1" dirty="0">
                <a:latin typeface="Akrobat Black" panose="020B0604020202020204" pitchFamily="2" charset="-52"/>
              </a:rPr>
              <a:t>, ЧЬЁ МНЕНИЕ СТОИТ УЧЕСТЬ В ПЕРВУЮ ОЧЕРЕДЬ:</a:t>
            </a:r>
          </a:p>
        </p:txBody>
      </p:sp>
      <p:sp>
        <p:nvSpPr>
          <p:cNvPr id="7174" name="TextBox 24">
            <a:extLst>
              <a:ext uri="{FF2B5EF4-FFF2-40B4-BE49-F238E27FC236}">
                <a16:creationId xmlns:a16="http://schemas.microsoft.com/office/drawing/2014/main" id="{DD66D8FB-E008-4FE6-B21D-457EEBCC034D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6773863" y="2586038"/>
            <a:ext cx="4335462" cy="1538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eriod"/>
            </a:pPr>
            <a:r>
              <a:rPr lang="ru-RU" altLang="zh-CN" sz="1600" b="1" dirty="0">
                <a:solidFill>
                  <a:srgbClr val="060823"/>
                </a:solidFill>
                <a:latin typeface="Akrobat" panose="020B0604020202020204" pitchFamily="2" charset="-52"/>
              </a:rPr>
              <a:t>Мосгортранс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eriod"/>
            </a:pPr>
            <a:r>
              <a:rPr lang="ru-RU" altLang="zh-CN" sz="1600" b="1" dirty="0">
                <a:solidFill>
                  <a:srgbClr val="060823"/>
                </a:solidFill>
                <a:latin typeface="Akrobat" panose="020B0604020202020204" pitchFamily="2" charset="-52"/>
              </a:rPr>
              <a:t>Городские власти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eriod"/>
            </a:pPr>
            <a:r>
              <a:rPr lang="ru-RU" altLang="zh-CN" sz="1600" b="1" dirty="0">
                <a:solidFill>
                  <a:srgbClr val="060823"/>
                </a:solidFill>
                <a:latin typeface="Akrobat" panose="020B0604020202020204" pitchFamily="2" charset="-52"/>
              </a:rPr>
              <a:t>Контролёры</a:t>
            </a: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ru-RU" altLang="zh-CN" sz="1600" dirty="0">
              <a:solidFill>
                <a:srgbClr val="060823"/>
              </a:solidFill>
              <a:latin typeface="Akrobat" panose="020B0604020202020204" pitchFamily="2" charset="-52"/>
            </a:endParaRP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76AD499C-622B-4C85-BB45-B35456110F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7176" name="Рисунок 14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E3D0BA7-A986-4E2B-BA2B-775663B81390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Овал 15">
            <a:extLst>
              <a:ext uri="{FF2B5EF4-FFF2-40B4-BE49-F238E27FC236}">
                <a16:creationId xmlns:a16="http://schemas.microsoft.com/office/drawing/2014/main" id="{9F9076A4-D3DE-4568-B8D2-FDDA50BE766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7178" name="Рисунок 16">
            <a:extLst>
              <a:ext uri="{FF2B5EF4-FFF2-40B4-BE49-F238E27FC236}">
                <a16:creationId xmlns:a16="http://schemas.microsoft.com/office/drawing/2014/main" id="{DF259C68-22CC-441B-B558-B2598675C31A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Овал 17">
            <a:extLst>
              <a:ext uri="{FF2B5EF4-FFF2-40B4-BE49-F238E27FC236}">
                <a16:creationId xmlns:a16="http://schemas.microsoft.com/office/drawing/2014/main" id="{235BD3DB-3258-49D7-B9EA-C99857A1F5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7180" name="Рисунок 18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6155A71C-E1E5-4869-B675-95E3824B4D33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A2B70BF1-C74E-4807-AE68-2FFA646FF676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1553038550" y="2147483647"/>
            <a:ext cx="0" cy="2147482688"/>
          </a:xfrm>
          <a:prstGeom prst="straightConnector1">
            <a:avLst/>
          </a:prstGeom>
          <a:ln>
            <a:solidFill>
              <a:srgbClr val="642D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80F9A66B-33ED-4DCD-AC9C-AB7EDFE83189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553038550" y="2147483647"/>
            <a:ext cx="2147483647" cy="0"/>
          </a:xfrm>
          <a:prstGeom prst="straightConnector1">
            <a:avLst/>
          </a:prstGeom>
          <a:ln>
            <a:solidFill>
              <a:srgbClr val="642D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70A6F351-BD3D-4705-9C4C-4B5F03BC0041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2147483647" y="2147483647"/>
            <a:ext cx="0" cy="21474826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55983BE4-5CCE-480B-89E2-B4F930716D3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739492013" y="2147483647"/>
            <a:ext cx="214748364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85" name="TextBox 19">
            <a:extLst>
              <a:ext uri="{FF2B5EF4-FFF2-40B4-BE49-F238E27FC236}">
                <a16:creationId xmlns:a16="http://schemas.microsoft.com/office/drawing/2014/main" id="{58A5BDE5-4D7A-4019-96D5-3ADB213EA57A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 rot="-5400000">
            <a:off x="-644365456" y="2147483481"/>
            <a:ext cx="2147483647" cy="43973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200">
                <a:solidFill>
                  <a:srgbClr val="060823"/>
                </a:solidFill>
                <a:latin typeface="Akrobat" panose="020B0604020202020204" pitchFamily="2" charset="-52"/>
              </a:rPr>
              <a:t>Уровень влияния на ситуацию</a:t>
            </a:r>
          </a:p>
        </p:txBody>
      </p:sp>
      <p:sp>
        <p:nvSpPr>
          <p:cNvPr id="7186" name="TextBox 21">
            <a:extLst>
              <a:ext uri="{FF2B5EF4-FFF2-40B4-BE49-F238E27FC236}">
                <a16:creationId xmlns:a16="http://schemas.microsoft.com/office/drawing/2014/main" id="{BA870316-635A-40B2-9316-6756145EC7DD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2147483647" y="2147483647"/>
            <a:ext cx="2008273225" cy="43973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1200">
                <a:solidFill>
                  <a:srgbClr val="060823"/>
                </a:solidFill>
                <a:latin typeface="Akrobat" panose="020B0604020202020204" pitchFamily="2" charset="-52"/>
              </a:rPr>
              <a:t>Уровень важности</a:t>
            </a:r>
          </a:p>
        </p:txBody>
      </p:sp>
      <p:pic>
        <p:nvPicPr>
          <p:cNvPr id="7187" name="Picture 2">
            <a:extLst>
              <a:ext uri="{FF2B5EF4-FFF2-40B4-BE49-F238E27FC236}">
                <a16:creationId xmlns:a16="http://schemas.microsoft.com/office/drawing/2014/main" id="{2A61E858-589F-4952-86B9-5FF98C2468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175" y="1714500"/>
            <a:ext cx="5130800" cy="494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4271902C-04D1-4F40-877C-1E87CFCABE9D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832A478D-6973-40A2-85E0-FC310F514E2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E43F271B-99A8-4A80-B88A-9A0E7240CBEB}"/>
              </a:ext>
            </a:extLst>
          </p:cNvPr>
          <p:cNvSpPr/>
          <p:nvPr/>
        </p:nvSpPr>
        <p:spPr>
          <a:xfrm>
            <a:off x="5281613" y="1627188"/>
            <a:ext cx="1979612" cy="720725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1200" b="1" dirty="0"/>
              <a:t>Почему люди не оплачивают проезд в автобусах?</a:t>
            </a:r>
            <a:endParaRPr lang="ru-RU" sz="1200" b="1" noProof="1">
              <a:solidFill>
                <a:schemeClr val="bg1"/>
              </a:solidFill>
              <a:latin typeface="Akrobat" panose="00000500000000000000" pitchFamily="2" charset="0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7FCF5EC8-1CB0-41E6-872D-B736D4F343E4}"/>
              </a:ext>
            </a:extLst>
          </p:cNvPr>
          <p:cNvSpPr/>
          <p:nvPr/>
        </p:nvSpPr>
        <p:spPr>
          <a:xfrm>
            <a:off x="5281613" y="3584575"/>
            <a:ext cx="1979612" cy="720725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1000" noProof="1">
                <a:solidFill>
                  <a:schemeClr val="bg1"/>
                </a:solidFill>
                <a:latin typeface="Akrobat" panose="00000500000000000000" pitchFamily="2" charset="0"/>
              </a:rPr>
              <a:t>Люди считают оплату необязательной, так как никогда не были оштрафованы.</a:t>
            </a:r>
          </a:p>
        </p:txBody>
      </p:sp>
      <p:sp>
        <p:nvSpPr>
          <p:cNvPr id="28" name="Скругленный прямоугольник 27">
            <a:extLst>
              <a:ext uri="{FF2B5EF4-FFF2-40B4-BE49-F238E27FC236}">
                <a16:creationId xmlns:a16="http://schemas.microsoft.com/office/drawing/2014/main" id="{8F1C3D60-0209-491A-8558-A391650E7721}"/>
              </a:ext>
            </a:extLst>
          </p:cNvPr>
          <p:cNvSpPr/>
          <p:nvPr/>
        </p:nvSpPr>
        <p:spPr>
          <a:xfrm>
            <a:off x="5281613" y="4564063"/>
            <a:ext cx="1979612" cy="719137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1200" noProof="1">
                <a:solidFill>
                  <a:schemeClr val="bg1"/>
                </a:solidFill>
                <a:latin typeface="Akrobat" panose="00000500000000000000" pitchFamily="2" charset="0"/>
              </a:rPr>
              <a:t>Контролёров недостаточно для всех маршрутов, и их можно встретить очень редко.</a:t>
            </a:r>
          </a:p>
        </p:txBody>
      </p:sp>
      <p:sp>
        <p:nvSpPr>
          <p:cNvPr id="29" name="Скругленный прямоугольник 28">
            <a:extLst>
              <a:ext uri="{FF2B5EF4-FFF2-40B4-BE49-F238E27FC236}">
                <a16:creationId xmlns:a16="http://schemas.microsoft.com/office/drawing/2014/main" id="{C68581F1-1BD0-47BE-8E1B-9356C34E5E8D}"/>
              </a:ext>
            </a:extLst>
          </p:cNvPr>
          <p:cNvSpPr/>
          <p:nvPr/>
        </p:nvSpPr>
        <p:spPr>
          <a:xfrm>
            <a:off x="5281613" y="2606675"/>
            <a:ext cx="1979612" cy="719138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1200" noProof="1">
                <a:solidFill>
                  <a:schemeClr val="bg1"/>
                </a:solidFill>
                <a:latin typeface="Akrobat" panose="00000500000000000000" pitchFamily="2" charset="0"/>
              </a:rPr>
              <a:t>Люди видят безнаказанность неоплативших и поступают также</a:t>
            </a:r>
          </a:p>
        </p:txBody>
      </p:sp>
      <p:sp>
        <p:nvSpPr>
          <p:cNvPr id="30" name="Скругленный прямоугольник 29">
            <a:extLst>
              <a:ext uri="{FF2B5EF4-FFF2-40B4-BE49-F238E27FC236}">
                <a16:creationId xmlns:a16="http://schemas.microsoft.com/office/drawing/2014/main" id="{2193FE17-9D79-4F2F-B450-98E8578A734C}"/>
              </a:ext>
            </a:extLst>
          </p:cNvPr>
          <p:cNvSpPr/>
          <p:nvPr/>
        </p:nvSpPr>
        <p:spPr>
          <a:xfrm>
            <a:off x="7513638" y="3584575"/>
            <a:ext cx="1979612" cy="720725"/>
          </a:xfrm>
          <a:prstGeom prst="roundRect">
            <a:avLst>
              <a:gd name="adj" fmla="val 11111"/>
            </a:avLst>
          </a:prstGeom>
          <a:solidFill>
            <a:srgbClr val="E5D8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900" noProof="1">
                <a:solidFill>
                  <a:schemeClr val="accent5"/>
                </a:solidFill>
                <a:latin typeface="Akrobat" panose="00000500000000000000" pitchFamily="2" charset="0"/>
              </a:rPr>
              <a:t>Раньше в автобусе был турникет, но его убрали из-за большого количества пассажиров.</a:t>
            </a:r>
          </a:p>
        </p:txBody>
      </p:sp>
      <p:sp>
        <p:nvSpPr>
          <p:cNvPr id="36" name="Скругленный прямоугольник 35">
            <a:extLst>
              <a:ext uri="{FF2B5EF4-FFF2-40B4-BE49-F238E27FC236}">
                <a16:creationId xmlns:a16="http://schemas.microsoft.com/office/drawing/2014/main" id="{C6710268-24CB-43D7-B41B-4DF04C39AE59}"/>
              </a:ext>
            </a:extLst>
          </p:cNvPr>
          <p:cNvSpPr/>
          <p:nvPr/>
        </p:nvSpPr>
        <p:spPr>
          <a:xfrm>
            <a:off x="3049588" y="3584575"/>
            <a:ext cx="1979612" cy="720725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900" noProof="1">
                <a:solidFill>
                  <a:schemeClr val="bg1"/>
                </a:solidFill>
                <a:latin typeface="Akrobat" panose="00000500000000000000" pitchFamily="2" charset="0"/>
              </a:rPr>
              <a:t>Даже людям, старающимся оплачивать проезд, жалко тратить деньги, понимая, что контролёров не будет.</a:t>
            </a:r>
          </a:p>
        </p:txBody>
      </p:sp>
      <p:sp>
        <p:nvSpPr>
          <p:cNvPr id="43" name="Скругленный прямоугольник 42">
            <a:extLst>
              <a:ext uri="{FF2B5EF4-FFF2-40B4-BE49-F238E27FC236}">
                <a16:creationId xmlns:a16="http://schemas.microsoft.com/office/drawing/2014/main" id="{2C7662B0-569F-4A29-9AD1-B80A3E1DF1C4}"/>
              </a:ext>
            </a:extLst>
          </p:cNvPr>
          <p:cNvSpPr/>
          <p:nvPr/>
        </p:nvSpPr>
        <p:spPr>
          <a:xfrm>
            <a:off x="3049588" y="2606675"/>
            <a:ext cx="1979612" cy="719138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1000" noProof="1">
                <a:solidFill>
                  <a:schemeClr val="bg1"/>
                </a:solidFill>
                <a:latin typeface="Akrobat" panose="00000500000000000000" pitchFamily="2" charset="0"/>
              </a:rPr>
              <a:t>Люди не считают оплату первостепенной тратой.</a:t>
            </a:r>
          </a:p>
        </p:txBody>
      </p:sp>
      <p:sp>
        <p:nvSpPr>
          <p:cNvPr id="44" name="Скругленный прямоугольник 43">
            <a:extLst>
              <a:ext uri="{FF2B5EF4-FFF2-40B4-BE49-F238E27FC236}">
                <a16:creationId xmlns:a16="http://schemas.microsoft.com/office/drawing/2014/main" id="{BB3D390E-117B-4797-98E8-5B4BD80448FB}"/>
              </a:ext>
            </a:extLst>
          </p:cNvPr>
          <p:cNvSpPr/>
          <p:nvPr/>
        </p:nvSpPr>
        <p:spPr>
          <a:xfrm>
            <a:off x="817563" y="3582988"/>
            <a:ext cx="1979612" cy="719137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1000" noProof="1">
                <a:solidFill>
                  <a:schemeClr val="bg1"/>
                </a:solidFill>
                <a:latin typeface="Akrobat" panose="00000500000000000000" pitchFamily="2" charset="0"/>
              </a:rPr>
              <a:t>Человек за долгое время ни разу не встречал контролёра.</a:t>
            </a:r>
          </a:p>
        </p:txBody>
      </p:sp>
      <p:sp>
        <p:nvSpPr>
          <p:cNvPr id="46" name="Скругленный прямоугольник 45">
            <a:extLst>
              <a:ext uri="{FF2B5EF4-FFF2-40B4-BE49-F238E27FC236}">
                <a16:creationId xmlns:a16="http://schemas.microsoft.com/office/drawing/2014/main" id="{2A695F4C-5109-4E79-A82E-6E06BF2E268C}"/>
              </a:ext>
            </a:extLst>
          </p:cNvPr>
          <p:cNvSpPr/>
          <p:nvPr/>
        </p:nvSpPr>
        <p:spPr>
          <a:xfrm>
            <a:off x="817563" y="4562475"/>
            <a:ext cx="1979612" cy="719138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1200" noProof="1">
                <a:solidFill>
                  <a:schemeClr val="bg1"/>
                </a:solidFill>
                <a:latin typeface="Akrobat" panose="00000500000000000000" pitchFamily="2" charset="0"/>
              </a:rPr>
              <a:t>Контролёров недостаточно для всех маршрутов, и их можно встретить очень редко.</a:t>
            </a:r>
          </a:p>
        </p:txBody>
      </p:sp>
      <p:sp>
        <p:nvSpPr>
          <p:cNvPr id="48" name="Скругленный прямоугольник 47">
            <a:extLst>
              <a:ext uri="{FF2B5EF4-FFF2-40B4-BE49-F238E27FC236}">
                <a16:creationId xmlns:a16="http://schemas.microsoft.com/office/drawing/2014/main" id="{967C2FD9-E6D0-40AA-8AE9-3E921D75F962}"/>
              </a:ext>
            </a:extLst>
          </p:cNvPr>
          <p:cNvSpPr/>
          <p:nvPr/>
        </p:nvSpPr>
        <p:spPr>
          <a:xfrm>
            <a:off x="855663" y="2605088"/>
            <a:ext cx="1979612" cy="720725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1200" noProof="1">
                <a:solidFill>
                  <a:schemeClr val="bg1"/>
                </a:solidFill>
                <a:latin typeface="Akrobat" panose="00000500000000000000" pitchFamily="2" charset="0"/>
              </a:rPr>
              <a:t>Отсутствие страха перед контролерами</a:t>
            </a:r>
          </a:p>
        </p:txBody>
      </p:sp>
      <p:cxnSp>
        <p:nvCxnSpPr>
          <p:cNvPr id="50" name="Прямая соединительная линия 49">
            <a:extLst>
              <a:ext uri="{FF2B5EF4-FFF2-40B4-BE49-F238E27FC236}">
                <a16:creationId xmlns:a16="http://schemas.microsoft.com/office/drawing/2014/main" id="{366EB3BB-83D7-4F4C-9482-023CAEFE47AB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817563" y="2451100"/>
            <a:ext cx="10439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>
            <a:extLst>
              <a:ext uri="{FF2B5EF4-FFF2-40B4-BE49-F238E27FC236}">
                <a16:creationId xmlns:a16="http://schemas.microsoft.com/office/drawing/2014/main" id="{B402FA22-325D-4D4E-8A29-F3F547E5386C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817563" y="3446463"/>
            <a:ext cx="10439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единительная линия 53">
            <a:extLst>
              <a:ext uri="{FF2B5EF4-FFF2-40B4-BE49-F238E27FC236}">
                <a16:creationId xmlns:a16="http://schemas.microsoft.com/office/drawing/2014/main" id="{0716927E-223C-4FDF-8AC5-CD67B9F73111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817563" y="4422775"/>
            <a:ext cx="10439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E0C1A2E3-00AD-4D3A-9412-8550A1B5F39F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817563" y="5422900"/>
            <a:ext cx="10439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единительная линия 55">
            <a:extLst>
              <a:ext uri="{FF2B5EF4-FFF2-40B4-BE49-F238E27FC236}">
                <a16:creationId xmlns:a16="http://schemas.microsoft.com/office/drawing/2014/main" id="{37F39F52-9AD8-4B30-B161-9AE41A5EBE4B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817563" y="6411913"/>
            <a:ext cx="10439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Соединительная линия уступом 69">
            <a:extLst>
              <a:ext uri="{FF2B5EF4-FFF2-40B4-BE49-F238E27FC236}">
                <a16:creationId xmlns:a16="http://schemas.microsoft.com/office/drawing/2014/main" id="{B137263A-FA4A-44DA-A50E-611E25CA4F38}"/>
              </a:ext>
            </a:extLst>
          </p:cNvPr>
          <p:cNvCxnSpPr>
            <a:stCxn id="13" idx="2"/>
            <a:endCxn id="48" idx="0"/>
          </p:cNvCxnSpPr>
          <p:nvPr/>
        </p:nvCxnSpPr>
        <p:spPr>
          <a:xfrm rot="5400000">
            <a:off x="3929857" y="264319"/>
            <a:ext cx="258762" cy="4425950"/>
          </a:xfrm>
          <a:prstGeom prst="bentConnector3">
            <a:avLst>
              <a:gd name="adj1" fmla="val 50000"/>
            </a:avLst>
          </a:prstGeom>
          <a:ln>
            <a:solidFill>
              <a:srgbClr val="06082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Соединительная линия уступом 72">
            <a:extLst>
              <a:ext uri="{FF2B5EF4-FFF2-40B4-BE49-F238E27FC236}">
                <a16:creationId xmlns:a16="http://schemas.microsoft.com/office/drawing/2014/main" id="{92B7E567-08E7-4D04-97F8-F30E85E89DD9}"/>
              </a:ext>
            </a:extLst>
          </p:cNvPr>
          <p:cNvCxnSpPr>
            <a:stCxn id="13" idx="2"/>
            <a:endCxn id="43" idx="0"/>
          </p:cNvCxnSpPr>
          <p:nvPr/>
        </p:nvCxnSpPr>
        <p:spPr>
          <a:xfrm rot="5400000">
            <a:off x="5025232" y="1361281"/>
            <a:ext cx="258762" cy="2232025"/>
          </a:xfrm>
          <a:prstGeom prst="bentConnector3">
            <a:avLst>
              <a:gd name="adj1" fmla="val 50045"/>
            </a:avLst>
          </a:prstGeom>
          <a:ln>
            <a:solidFill>
              <a:srgbClr val="06082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285" name="Рисунок 7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D1E25325-BAC8-4FE4-BB5E-34DDB8F01260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8925" y="2054225"/>
            <a:ext cx="952500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86" name="Рисунок 9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0173411A-C963-4EC7-8EA8-03611F40CD78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8925" y="3028950"/>
            <a:ext cx="952500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87" name="Рисунок 10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989A7F19-9B04-4D93-9DEA-FEA03DDDD5EA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8925" y="4008438"/>
            <a:ext cx="952500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88" name="Рисунок 11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CF352433-F93B-4493-9A52-EC48BEEA4DCA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8925" y="5018088"/>
            <a:ext cx="952500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89" name="Рисунок 13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AAE55823-29F7-42C4-9D09-59494A3C69E4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8925" y="6007100"/>
            <a:ext cx="952500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90" name="TextBox 22">
            <a:extLst>
              <a:ext uri="{FF2B5EF4-FFF2-40B4-BE49-F238E27FC236}">
                <a16:creationId xmlns:a16="http://schemas.microsoft.com/office/drawing/2014/main" id="{E7F1DCDB-6B0A-48D4-9485-7752262EBE17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83185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5400" b="1" dirty="0">
                <a:solidFill>
                  <a:schemeClr val="bg1"/>
                </a:solidFill>
                <a:latin typeface="Akrobat Black" panose="020B0604020202020204" pitchFamily="2" charset="-52"/>
              </a:rPr>
              <a:t>КОРНЕВАЯ ПРОБЛЕМА</a:t>
            </a: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EBF5B5D6-328C-4292-A3D3-F2FF7E7B94B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1292" name="Рисунок 16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6523D929-A753-4486-B574-96802F3F7E97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Овал 18">
            <a:extLst>
              <a:ext uri="{FF2B5EF4-FFF2-40B4-BE49-F238E27FC236}">
                <a16:creationId xmlns:a16="http://schemas.microsoft.com/office/drawing/2014/main" id="{DBB201DE-A2BC-4031-8EB7-CDD31B4BAC2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1294" name="Рисунок 19">
            <a:extLst>
              <a:ext uri="{FF2B5EF4-FFF2-40B4-BE49-F238E27FC236}">
                <a16:creationId xmlns:a16="http://schemas.microsoft.com/office/drawing/2014/main" id="{2BEA0812-EDCA-4371-B4D8-231193DFD935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Овал 20">
            <a:extLst>
              <a:ext uri="{FF2B5EF4-FFF2-40B4-BE49-F238E27FC236}">
                <a16:creationId xmlns:a16="http://schemas.microsoft.com/office/drawing/2014/main" id="{B9DE9811-8EA0-4749-AF04-06F723D10C6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1296" name="Рисунок 21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67BBE56A-CD8D-46B7-BFC9-528F361F216A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" name="Соединительная линия уступом 72">
            <a:extLst>
              <a:ext uri="{FF2B5EF4-FFF2-40B4-BE49-F238E27FC236}">
                <a16:creationId xmlns:a16="http://schemas.microsoft.com/office/drawing/2014/main" id="{82FC0B55-DD5A-4198-8592-C84DA3DB59AC}"/>
              </a:ext>
            </a:extLst>
          </p:cNvPr>
          <p:cNvCxnSpPr>
            <a:cxnSpLocks/>
            <a:endCxn id="29" idx="0"/>
          </p:cNvCxnSpPr>
          <p:nvPr/>
        </p:nvCxnSpPr>
        <p:spPr>
          <a:xfrm rot="16200000" flipH="1">
            <a:off x="6140450" y="2474913"/>
            <a:ext cx="261937" cy="1588"/>
          </a:xfrm>
          <a:prstGeom prst="bentConnector3">
            <a:avLst>
              <a:gd name="adj1" fmla="val 50000"/>
            </a:avLst>
          </a:prstGeom>
          <a:ln>
            <a:solidFill>
              <a:srgbClr val="06082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Соединительная линия уступом 72">
            <a:extLst>
              <a:ext uri="{FF2B5EF4-FFF2-40B4-BE49-F238E27FC236}">
                <a16:creationId xmlns:a16="http://schemas.microsoft.com/office/drawing/2014/main" id="{43085B79-4FAA-4EC9-85A1-BEBF398B34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06838" y="3452813"/>
            <a:ext cx="261937" cy="1587"/>
          </a:xfrm>
          <a:prstGeom prst="bentConnector3">
            <a:avLst>
              <a:gd name="adj1" fmla="val 50000"/>
            </a:avLst>
          </a:prstGeom>
          <a:ln>
            <a:solidFill>
              <a:srgbClr val="06082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Соединительная линия уступом 72">
            <a:extLst>
              <a:ext uri="{FF2B5EF4-FFF2-40B4-BE49-F238E27FC236}">
                <a16:creationId xmlns:a16="http://schemas.microsoft.com/office/drawing/2014/main" id="{399AEFC3-E8AF-4E88-B7E7-3C0A017F12B2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75606" y="3453607"/>
            <a:ext cx="261937" cy="0"/>
          </a:xfrm>
          <a:prstGeom prst="bentConnector3">
            <a:avLst>
              <a:gd name="adj1" fmla="val 50000"/>
            </a:avLst>
          </a:prstGeom>
          <a:ln>
            <a:solidFill>
              <a:srgbClr val="06082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Соединительная линия уступом 72">
            <a:extLst>
              <a:ext uri="{FF2B5EF4-FFF2-40B4-BE49-F238E27FC236}">
                <a16:creationId xmlns:a16="http://schemas.microsoft.com/office/drawing/2014/main" id="{9C9E686D-0C5C-4DDA-9FB3-1675C19DCE01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40450" y="4438650"/>
            <a:ext cx="261938" cy="1588"/>
          </a:xfrm>
          <a:prstGeom prst="bentConnector3">
            <a:avLst>
              <a:gd name="adj1" fmla="val 50000"/>
            </a:avLst>
          </a:prstGeom>
          <a:ln>
            <a:solidFill>
              <a:srgbClr val="06082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Соединительная линия уступом 72">
            <a:extLst>
              <a:ext uri="{FF2B5EF4-FFF2-40B4-BE49-F238E27FC236}">
                <a16:creationId xmlns:a16="http://schemas.microsoft.com/office/drawing/2014/main" id="{608A8658-9D79-44FE-968A-A6EB46784E51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75606" y="4437857"/>
            <a:ext cx="261937" cy="0"/>
          </a:xfrm>
          <a:prstGeom prst="bentConnector3">
            <a:avLst>
              <a:gd name="adj1" fmla="val 50000"/>
            </a:avLst>
          </a:prstGeom>
          <a:ln>
            <a:solidFill>
              <a:srgbClr val="06082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Соединительная линия уступом 72">
            <a:extLst>
              <a:ext uri="{FF2B5EF4-FFF2-40B4-BE49-F238E27FC236}">
                <a16:creationId xmlns:a16="http://schemas.microsoft.com/office/drawing/2014/main" id="{DB518881-D907-485A-8E10-B8195CA501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40450" y="3452813"/>
            <a:ext cx="261937" cy="1588"/>
          </a:xfrm>
          <a:prstGeom prst="bentConnector3">
            <a:avLst>
              <a:gd name="adj1" fmla="val 50000"/>
            </a:avLst>
          </a:prstGeom>
          <a:ln>
            <a:solidFill>
              <a:srgbClr val="06082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Скругленный прямоугольник 31">
            <a:extLst>
              <a:ext uri="{FF2B5EF4-FFF2-40B4-BE49-F238E27FC236}">
                <a16:creationId xmlns:a16="http://schemas.microsoft.com/office/drawing/2014/main" id="{25DBF5C0-734D-4F83-92E7-286C30463E54}"/>
              </a:ext>
            </a:extLst>
          </p:cNvPr>
          <p:cNvSpPr/>
          <p:nvPr/>
        </p:nvSpPr>
        <p:spPr>
          <a:xfrm>
            <a:off x="3049588" y="4562475"/>
            <a:ext cx="1979612" cy="719138"/>
          </a:xfrm>
          <a:prstGeom prst="roundRect">
            <a:avLst>
              <a:gd name="adj" fmla="val 11111"/>
            </a:avLst>
          </a:prstGeom>
          <a:solidFill>
            <a:srgbClr val="642DC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1200" noProof="1">
                <a:solidFill>
                  <a:schemeClr val="bg1"/>
                </a:solidFill>
                <a:latin typeface="Akrobat" panose="00000500000000000000" pitchFamily="2" charset="0"/>
              </a:rPr>
              <a:t>Контролёров недостаточно для всех маршрутов, и их можно встретить очень редко.</a:t>
            </a:r>
          </a:p>
        </p:txBody>
      </p:sp>
      <p:cxnSp>
        <p:nvCxnSpPr>
          <p:cNvPr id="80" name="Соединительная линия уступом 72">
            <a:extLst>
              <a:ext uri="{FF2B5EF4-FFF2-40B4-BE49-F238E27FC236}">
                <a16:creationId xmlns:a16="http://schemas.microsoft.com/office/drawing/2014/main" id="{B3C56568-3E1B-407C-BF9F-B3480C0BF213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06044" y="4431507"/>
            <a:ext cx="261937" cy="0"/>
          </a:xfrm>
          <a:prstGeom prst="bentConnector3">
            <a:avLst>
              <a:gd name="adj1" fmla="val 50000"/>
            </a:avLst>
          </a:prstGeom>
          <a:ln>
            <a:solidFill>
              <a:srgbClr val="06082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Скругленный прямоугольник 29">
            <a:extLst>
              <a:ext uri="{FF2B5EF4-FFF2-40B4-BE49-F238E27FC236}">
                <a16:creationId xmlns:a16="http://schemas.microsoft.com/office/drawing/2014/main" id="{6741869A-5E12-45B9-9A13-A2726EBDFFDA}"/>
              </a:ext>
            </a:extLst>
          </p:cNvPr>
          <p:cNvSpPr/>
          <p:nvPr/>
        </p:nvSpPr>
        <p:spPr>
          <a:xfrm>
            <a:off x="7513638" y="2598738"/>
            <a:ext cx="1979612" cy="720725"/>
          </a:xfrm>
          <a:prstGeom prst="roundRect">
            <a:avLst>
              <a:gd name="adj" fmla="val 11111"/>
            </a:avLst>
          </a:prstGeom>
          <a:solidFill>
            <a:srgbClr val="E5D8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sz="1200" noProof="1">
                <a:solidFill>
                  <a:schemeClr val="accent5"/>
                </a:solidFill>
                <a:latin typeface="Akrobat" panose="00000500000000000000" pitchFamily="2" charset="0"/>
              </a:rPr>
              <a:t>Отсутствие турникетов позволяет людям не платить за проезд.</a:t>
            </a:r>
          </a:p>
        </p:txBody>
      </p:sp>
      <p:cxnSp>
        <p:nvCxnSpPr>
          <p:cNvPr id="82" name="Соединительная линия уступом 72">
            <a:extLst>
              <a:ext uri="{FF2B5EF4-FFF2-40B4-BE49-F238E27FC236}">
                <a16:creationId xmlns:a16="http://schemas.microsoft.com/office/drawing/2014/main" id="{DBEE2AB4-7216-4B1F-8A0B-65FD354481A3}"/>
              </a:ext>
            </a:extLst>
          </p:cNvPr>
          <p:cNvCxnSpPr>
            <a:cxnSpLocks/>
            <a:endCxn id="81" idx="0"/>
          </p:cNvCxnSpPr>
          <p:nvPr/>
        </p:nvCxnSpPr>
        <p:spPr>
          <a:xfrm>
            <a:off x="6270625" y="2476500"/>
            <a:ext cx="2233613" cy="122238"/>
          </a:xfrm>
          <a:prstGeom prst="bentConnector2">
            <a:avLst/>
          </a:prstGeom>
          <a:ln>
            <a:solidFill>
              <a:srgbClr val="06082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16805AF5-9D8A-419E-89A7-0260B8ED9420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DF5D0F24-9898-457B-ADC4-14412E92338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13316" name="TextBox 4">
            <a:extLst>
              <a:ext uri="{FF2B5EF4-FFF2-40B4-BE49-F238E27FC236}">
                <a16:creationId xmlns:a16="http://schemas.microsoft.com/office/drawing/2014/main" id="{935C1F5F-EDE8-4228-95A4-B0F8F0DFE723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4800" b="1">
                <a:solidFill>
                  <a:schemeClr val="bg1"/>
                </a:solidFill>
                <a:latin typeface="Akrobat Black" panose="020B0604020202020204" pitchFamily="2" charset="-52"/>
              </a:rPr>
              <a:t>Анализ проблемной ситуации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8D0BBA9C-7EF5-46A6-82AA-EF133B273BB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3318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8F593417-5E4D-4074-ABEC-E5CC7E27A611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F008A240-0AE8-47D0-B7AE-F2FC26CA684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3320" name="Рисунок 15">
            <a:extLst>
              <a:ext uri="{FF2B5EF4-FFF2-40B4-BE49-F238E27FC236}">
                <a16:creationId xmlns:a16="http://schemas.microsoft.com/office/drawing/2014/main" id="{6435D9BC-4824-4A1B-9BB7-5F068558FD93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8AC50C67-C2BC-4AB7-BEF2-EBDE2A1DA2F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3322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4FE198CD-F28E-4E1A-B145-23800EABD0BC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2" name="Google Shape;228;p9">
            <a:extLst>
              <a:ext uri="{FF2B5EF4-FFF2-40B4-BE49-F238E27FC236}">
                <a16:creationId xmlns:a16="http://schemas.microsoft.com/office/drawing/2014/main" id="{4608E727-7726-4F47-B4CB-E433BC1C94B2}"/>
              </a:ext>
            </a:extLst>
          </p:cNvPr>
          <p:cNvGraphicFramePr/>
          <p:nvPr/>
        </p:nvGraphicFramePr>
        <p:xfrm>
          <a:off x="1884363" y="1731963"/>
          <a:ext cx="8127999" cy="1280088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2254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1" u="none" strike="noStrike" cap="none" dirty="0"/>
                        <a:t>Всего</a:t>
                      </a:r>
                      <a:endParaRPr sz="1800" dirty="0"/>
                    </a:p>
                  </a:txBody>
                  <a:tcPr marL="91450" marR="91450" marT="45702" marB="45702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1" u="none" strike="noStrike" cap="none" dirty="0"/>
                        <a:t>Средний % безбилетников</a:t>
                      </a:r>
                      <a:endParaRPr sz="1800" dirty="0"/>
                    </a:p>
                  </a:txBody>
                  <a:tcPr marL="91450" marR="91450" marT="45702" marB="45702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1" u="none" strike="noStrike" cap="none" dirty="0"/>
                        <a:t>Безбилетников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1" u="none" strike="noStrike" cap="none" dirty="0"/>
                        <a:t>ежедневно</a:t>
                      </a:r>
                      <a:endParaRPr sz="1800" dirty="0"/>
                    </a:p>
                  </a:txBody>
                  <a:tcPr marL="91450" marR="91450" marT="45702" marB="457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697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0" u="none" strike="noStrike" cap="none" dirty="0"/>
                        <a:t>3,1 млн. человек</a:t>
                      </a:r>
                      <a:endParaRPr sz="1800" dirty="0"/>
                    </a:p>
                  </a:txBody>
                  <a:tcPr marL="91450" marR="91450" marT="45702" marB="45702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u="none" strike="noStrike" cap="none" dirty="0"/>
                        <a:t>5%</a:t>
                      </a:r>
                      <a:endParaRPr sz="1800" dirty="0"/>
                    </a:p>
                  </a:txBody>
                  <a:tcPr marL="91450" marR="91450" marT="45702" marB="45702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u="none" strike="noStrike" cap="none" dirty="0"/>
                        <a:t>155 тыс. человек</a:t>
                      </a:r>
                      <a:endParaRPr sz="1800" dirty="0"/>
                    </a:p>
                  </a:txBody>
                  <a:tcPr marL="91450" marR="91450" marT="45702" marB="4570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3337" name="Picture 2" descr="Технико-экономическое обоснование – Бесплатные иконки: маркетинг">
            <a:extLst>
              <a:ext uri="{FF2B5EF4-FFF2-40B4-BE49-F238E27FC236}">
                <a16:creationId xmlns:a16="http://schemas.microsoft.com/office/drawing/2014/main" id="{29435EF7-CD0D-429B-89A5-745891B7A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850" y="3570288"/>
            <a:ext cx="3211513" cy="3211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8" name="Picture 4">
            <a:extLst>
              <a:ext uri="{FF2B5EF4-FFF2-40B4-BE49-F238E27FC236}">
                <a16:creationId xmlns:a16="http://schemas.microsoft.com/office/drawing/2014/main" id="{B839AC46-9FD0-4E9A-ACEC-B22B2BAC9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125" y="4291013"/>
            <a:ext cx="2254250" cy="142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9" name="Picture 6" descr="Mediatorzy PIM odcinają się od negocjacji ugód frankowych">
            <a:extLst>
              <a:ext uri="{FF2B5EF4-FFF2-40B4-BE49-F238E27FC236}">
                <a16:creationId xmlns:a16="http://schemas.microsoft.com/office/drawing/2014/main" id="{C32CEBBD-0C01-42D3-8A74-D001BC062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563" y="3570288"/>
            <a:ext cx="2871787" cy="286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B128C814-1496-4080-8CA1-BC393071C583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F1C66DC0-97C3-48E0-8F47-BA8917099BE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sp>
        <p:nvSpPr>
          <p:cNvPr id="15364" name="TextBox 4">
            <a:extLst>
              <a:ext uri="{FF2B5EF4-FFF2-40B4-BE49-F238E27FC236}">
                <a16:creationId xmlns:a16="http://schemas.microsoft.com/office/drawing/2014/main" id="{0128DDF8-9269-4410-820D-0904CF56D764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4800" b="1">
                <a:solidFill>
                  <a:schemeClr val="bg1"/>
                </a:solidFill>
                <a:latin typeface="Akrobat Black" panose="020B0604020202020204" pitchFamily="2" charset="-52"/>
              </a:rPr>
              <a:t>Анализ проблемной ситуации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DF63E24C-59DB-40A3-BE9D-8CE2C8074DA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66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E7D4D19-7D3A-4B2B-A0B0-4E3EA00C6554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F1126595-7E5C-4917-BE4A-8D383D62394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68" name="Рисунок 15">
            <a:extLst>
              <a:ext uri="{FF2B5EF4-FFF2-40B4-BE49-F238E27FC236}">
                <a16:creationId xmlns:a16="http://schemas.microsoft.com/office/drawing/2014/main" id="{E63130D4-AD39-40F9-AD93-CC3C960052D6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9ECE5E7D-F8FF-424D-88E5-937A9DDB2D7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70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7000C3A4-E091-4EF2-94F1-BDD841478E69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0" name="Google Shape;238;p10">
            <a:extLst>
              <a:ext uri="{FF2B5EF4-FFF2-40B4-BE49-F238E27FC236}">
                <a16:creationId xmlns:a16="http://schemas.microsoft.com/office/drawing/2014/main" id="{6AE002C4-5B97-487E-85FE-A21D0D2B9A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9587367"/>
              </p:ext>
            </p:extLst>
          </p:nvPr>
        </p:nvGraphicFramePr>
        <p:xfrm>
          <a:off x="1574800" y="1606550"/>
          <a:ext cx="8883650" cy="2531099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961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6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5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8874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1" u="none" strike="noStrike" cap="none" dirty="0"/>
                        <a:t>Средняя стоимость билета 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1" dirty="0"/>
                        <a:t>Среднее количество безбилетников в день 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1" dirty="0"/>
                        <a:t>Годовой убыток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660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dirty="0"/>
                        <a:t>63 рубля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dirty="0"/>
                        <a:t>155 тыс. человек 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dirty="0"/>
                        <a:t>3 млрд. 577 млн. руб.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1" name="Таблица 2">
            <a:extLst>
              <a:ext uri="{FF2B5EF4-FFF2-40B4-BE49-F238E27FC236}">
                <a16:creationId xmlns:a16="http://schemas.microsoft.com/office/drawing/2014/main" id="{F6D719EF-1B43-4CB7-B5A7-63B56D3193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694182"/>
              </p:ext>
            </p:extLst>
          </p:nvPr>
        </p:nvGraphicFramePr>
        <p:xfrm>
          <a:off x="1574800" y="4827588"/>
          <a:ext cx="8883650" cy="12192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444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41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000" b="1" dirty="0"/>
                        <a:t>Убытки Мосгортранс за 202</a:t>
                      </a:r>
                      <a:r>
                        <a:rPr lang="en-US" sz="2000" b="1" dirty="0"/>
                        <a:t>3</a:t>
                      </a:r>
                      <a:r>
                        <a:rPr lang="ru-RU" sz="2000" b="1" dirty="0"/>
                        <a:t> год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b="1" dirty="0"/>
                        <a:t>Процент убытка от безбилетников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800" b="0" dirty="0"/>
                        <a:t>16,9 млрд.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21,16</a:t>
                      </a:r>
                      <a:r>
                        <a:rPr lang="en-US" sz="2800" dirty="0"/>
                        <a:t>%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B128C814-1496-4080-8CA1-BC393071C583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F1C66DC0-97C3-48E0-8F47-BA8917099BE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b="0" i="0">
                <a:effectLst/>
                <a:latin typeface="fkGroteskNeue"/>
              </a:rPr>
              <a:t> затраты первого года</a:t>
            </a:r>
            <a:endParaRPr lang="ru-RU" noProof="1"/>
          </a:p>
        </p:txBody>
      </p:sp>
      <p:sp>
        <p:nvSpPr>
          <p:cNvPr id="15364" name="TextBox 4">
            <a:extLst>
              <a:ext uri="{FF2B5EF4-FFF2-40B4-BE49-F238E27FC236}">
                <a16:creationId xmlns:a16="http://schemas.microsoft.com/office/drawing/2014/main" id="{0128DDF8-9269-4410-820D-0904CF56D764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4800" b="1" dirty="0">
                <a:solidFill>
                  <a:schemeClr val="bg1"/>
                </a:solidFill>
                <a:latin typeface="Akrobat Black" panose="020B0604020202020204" pitchFamily="2" charset="-52"/>
              </a:rPr>
              <a:t>Экономическое обоснование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DF63E24C-59DB-40A3-BE9D-8CE2C8074DA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66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E7D4D19-7D3A-4B2B-A0B0-4E3EA00C6554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F1126595-7E5C-4917-BE4A-8D383D62394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68" name="Рисунок 15">
            <a:extLst>
              <a:ext uri="{FF2B5EF4-FFF2-40B4-BE49-F238E27FC236}">
                <a16:creationId xmlns:a16="http://schemas.microsoft.com/office/drawing/2014/main" id="{E63130D4-AD39-40F9-AD93-CC3C960052D6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9ECE5E7D-F8FF-424D-88E5-937A9DDB2D7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70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7000C3A4-E091-4EF2-94F1-BDD841478E69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id="{F5D1D7F2-A4AC-4343-8497-2F9D5EFC08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657871"/>
              </p:ext>
            </p:extLst>
          </p:nvPr>
        </p:nvGraphicFramePr>
        <p:xfrm>
          <a:off x="889476" y="1975492"/>
          <a:ext cx="8127999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895028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6276690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196245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Статья затрат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Оценка(Руб.</a:t>
                      </a:r>
                      <a:r>
                        <a:rPr lang="en-US" dirty="0"/>
                        <a:t>/</a:t>
                      </a:r>
                      <a:r>
                        <a:rPr lang="ru-RU" dirty="0"/>
                        <a:t>год)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Примечания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033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Разработка и обучение нейросети и ПО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10 000 000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Команда из 3-4 специалистов, 6 месяцев</a:t>
                      </a:r>
                    </a:p>
                  </a:txBody>
                  <a:tcPr marL="76200" marR="76200" anchor="ctr"/>
                </a:tc>
                <a:extLst>
                  <a:ext uri="{0D108BD9-81ED-4DB2-BD59-A6C34878D82A}">
                    <a16:rowId xmlns:a16="http://schemas.microsoft.com/office/drawing/2014/main" val="354851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Закупка и установка камер в автобусах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7000 автобусов * 50 000 = 350 млн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Камеры + оборудование (примерно 50 тыс. руб. на автобус)</a:t>
                      </a:r>
                    </a:p>
                  </a:txBody>
                  <a:tcPr marL="76200" marR="76200" anchor="ctr"/>
                </a:tc>
                <a:extLst>
                  <a:ext uri="{0D108BD9-81ED-4DB2-BD59-A6C34878D82A}">
                    <a16:rowId xmlns:a16="http://schemas.microsoft.com/office/drawing/2014/main" val="4230573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Серверное оборудование и облачные услуги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15 000 000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Хранение и обработка данных</a:t>
                      </a:r>
                    </a:p>
                  </a:txBody>
                  <a:tcPr marL="76200" marR="76200" anchor="ctr"/>
                </a:tc>
                <a:extLst>
                  <a:ext uri="{0D108BD9-81ED-4DB2-BD59-A6C34878D82A}">
                    <a16:rowId xmlns:a16="http://schemas.microsoft.com/office/drawing/2014/main" val="313198432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DBE207C-5665-4A56-9EF3-C29A8ABC96FD}"/>
              </a:ext>
            </a:extLst>
          </p:cNvPr>
          <p:cNvSpPr txBox="1"/>
          <p:nvPr/>
        </p:nvSpPr>
        <p:spPr>
          <a:xfrm>
            <a:off x="9017475" y="5737076"/>
            <a:ext cx="23582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Затраты первого года</a:t>
            </a:r>
            <a:r>
              <a:rPr lang="en-US" dirty="0"/>
              <a:t>:</a:t>
            </a:r>
          </a:p>
          <a:p>
            <a:r>
              <a:rPr lang="ru-RU" b="0" i="0" dirty="0">
                <a:effectLst/>
                <a:latin typeface="fkGroteskNeue"/>
              </a:rPr>
              <a:t> ≈</a:t>
            </a:r>
            <a:r>
              <a:rPr lang="en-US" b="0" i="0" dirty="0">
                <a:effectLst/>
                <a:latin typeface="fkGroteskNeue"/>
              </a:rPr>
              <a:t> 388 </a:t>
            </a:r>
            <a:r>
              <a:rPr lang="ru-RU" b="0" i="0" dirty="0">
                <a:effectLst/>
                <a:latin typeface="fkGroteskNeue"/>
              </a:rPr>
              <a:t>млн. рублей</a:t>
            </a:r>
            <a:endParaRPr lang="ru-RU" dirty="0"/>
          </a:p>
        </p:txBody>
      </p:sp>
      <p:pic>
        <p:nvPicPr>
          <p:cNvPr id="1026" name="Picture 2" descr="Затраты – Бесплатные иконки: бизнес и финансы">
            <a:extLst>
              <a:ext uri="{FF2B5EF4-FFF2-40B4-BE49-F238E27FC236}">
                <a16:creationId xmlns:a16="http://schemas.microsoft.com/office/drawing/2014/main" id="{7382AE9C-EEFA-40F7-B6FD-0E16659B9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2151" y="2472179"/>
            <a:ext cx="1913641" cy="1913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2710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Рисунок 8" descr="Изображение выглядит как Графика, графический дизайн, Красочность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B128C814-1496-4080-8CA1-BC393071C583}"/>
              </a:ext>
            </a:extLst>
          </p:cNvPr>
          <p:cNvPicPr>
            <a:picLocks noGrp="1" noRot="1" noChangeAspect="1" noMove="1" noResize="1" noEditPoints="1" noAdjustHandles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5" t="35150" r="4289" b="95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F1C66DC0-97C3-48E0-8F47-BA8917099BE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5450" y="1292225"/>
            <a:ext cx="11341100" cy="5368925"/>
          </a:xfrm>
          <a:prstGeom prst="roundRect">
            <a:avLst>
              <a:gd name="adj" fmla="val 40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r>
              <a:rPr lang="ru-RU" b="0" i="0">
                <a:effectLst/>
                <a:latin typeface="fkGroteskNeue"/>
              </a:rPr>
              <a:t> затраты первого года</a:t>
            </a:r>
            <a:endParaRPr lang="ru-RU" noProof="1"/>
          </a:p>
        </p:txBody>
      </p:sp>
      <p:sp>
        <p:nvSpPr>
          <p:cNvPr id="15364" name="TextBox 4">
            <a:extLst>
              <a:ext uri="{FF2B5EF4-FFF2-40B4-BE49-F238E27FC236}">
                <a16:creationId xmlns:a16="http://schemas.microsoft.com/office/drawing/2014/main" id="{0128DDF8-9269-4410-820D-0904CF56D764}"/>
              </a:ext>
            </a:extLst>
          </p:cNvPr>
          <p:cNvSpPr txBox="1">
            <a:spLocks noGrp="1" noRot="1" noMove="1" noResize="1" noEditPoints="1" noAdjustHandles="1" noChangeArrowheads="1"/>
          </p:cNvSpPr>
          <p:nvPr/>
        </p:nvSpPr>
        <p:spPr bwMode="auto">
          <a:xfrm>
            <a:off x="425450" y="315913"/>
            <a:ext cx="7608888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zh-CN" sz="4800" b="1" dirty="0">
                <a:solidFill>
                  <a:schemeClr val="bg1"/>
                </a:solidFill>
                <a:latin typeface="Akrobat Black" panose="020B0604020202020204" pitchFamily="2" charset="-52"/>
              </a:rPr>
              <a:t>Экономическое обоснование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DF63E24C-59DB-40A3-BE9D-8CE2C8074DA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66" name="Рисунок 13" descr="Изображение выглядит как Шрифт, Графика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E7D4D19-7D3A-4B2B-A0B0-4E3EA00C6554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>
            <a:fillRect/>
          </a:stretch>
        </p:blipFill>
        <p:spPr bwMode="auto">
          <a:xfrm>
            <a:off x="2147483647" y="1260782975"/>
            <a:ext cx="742950000" cy="7375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F1126595-7E5C-4917-BE4A-8D383D62394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91638425"/>
            <a:ext cx="1448228625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68" name="Рисунок 15">
            <a:extLst>
              <a:ext uri="{FF2B5EF4-FFF2-40B4-BE49-F238E27FC236}">
                <a16:creationId xmlns:a16="http://schemas.microsoft.com/office/drawing/2014/main" id="{E63130D4-AD39-40F9-AD93-CC3C960052D6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5392" r="71927" b="9119"/>
          <a:stretch>
            <a:fillRect/>
          </a:stretch>
        </p:blipFill>
        <p:spPr bwMode="auto">
          <a:xfrm>
            <a:off x="2147483647" y="1051829875"/>
            <a:ext cx="1021600700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9ECE5E7D-F8FF-424D-88E5-937A9DDB2D7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47483647" y="870645325"/>
            <a:ext cx="1452154513" cy="145161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ru-RU" noProof="1"/>
          </a:p>
        </p:txBody>
      </p:sp>
      <p:pic>
        <p:nvPicPr>
          <p:cNvPr id="15370" name="Рисунок 17" descr="Изображение выглядит как символ, корона, герб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7000C3A4-E091-4EF2-94F1-BDD841478E69}"/>
              </a:ext>
            </a:extLst>
          </p:cNvPr>
          <p:cNvPicPr>
            <a:picLocks noGrp="1" noRot="1" noMove="1" noResize="1" noEditPoints="1" noAdjustHandles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83647" y="1051829875"/>
            <a:ext cx="1044630563" cy="11430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id="{F5D1D7F2-A4AC-4343-8497-2F9D5EFC08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824434"/>
              </p:ext>
            </p:extLst>
          </p:nvPr>
        </p:nvGraphicFramePr>
        <p:xfrm>
          <a:off x="966382" y="2158372"/>
          <a:ext cx="8127999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895028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6276690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196245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Статья затрат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Оценка(Руб.</a:t>
                      </a:r>
                      <a:r>
                        <a:rPr lang="en-US" dirty="0"/>
                        <a:t>/</a:t>
                      </a:r>
                      <a:r>
                        <a:rPr lang="ru-RU" dirty="0"/>
                        <a:t>год)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Примечания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033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Техническая поддержка и обновления ПО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5 000 000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Ежегодно</a:t>
                      </a:r>
                    </a:p>
                  </a:txBody>
                  <a:tcPr marL="76200" marR="76200" anchor="ctr"/>
                </a:tc>
                <a:extLst>
                  <a:ext uri="{0D108BD9-81ED-4DB2-BD59-A6C34878D82A}">
                    <a16:rowId xmlns:a16="http://schemas.microsoft.com/office/drawing/2014/main" val="4209156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Разработка мобильного приложения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>
                          <a:effectLst/>
                        </a:rPr>
                        <a:t>5 000 000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2-3 разработчика, 4 месяца</a:t>
                      </a:r>
                    </a:p>
                  </a:txBody>
                  <a:tcPr marL="76200" marR="76200" anchor="ctr"/>
                </a:tc>
                <a:extLst>
                  <a:ext uri="{0D108BD9-81ED-4DB2-BD59-A6C34878D82A}">
                    <a16:rowId xmlns:a16="http://schemas.microsoft.com/office/drawing/2014/main" val="3825452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>
                          <a:effectLst/>
                        </a:rPr>
                        <a:t>Обучение контролёров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>
                          <a:effectLst/>
                        </a:rPr>
                        <a:t>2 000 000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Обучение 520 контролёров</a:t>
                      </a:r>
                    </a:p>
                  </a:txBody>
                  <a:tcPr marL="76200" marR="76200" anchor="ctr"/>
                </a:tc>
                <a:extLst>
                  <a:ext uri="{0D108BD9-81ED-4DB2-BD59-A6C34878D82A}">
                    <a16:rowId xmlns:a16="http://schemas.microsoft.com/office/drawing/2014/main" val="3581352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>
                          <a:effectLst/>
                        </a:rPr>
                        <a:t>Поддержка и обновления приложения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>
                          <a:effectLst/>
                        </a:rPr>
                        <a:t>1 000 000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ru-RU" dirty="0">
                          <a:effectLst/>
                        </a:rPr>
                        <a:t>Ежегодно</a:t>
                      </a:r>
                    </a:p>
                  </a:txBody>
                  <a:tcPr marL="76200" marR="76200" anchor="ctr"/>
                </a:tc>
                <a:extLst>
                  <a:ext uri="{0D108BD9-81ED-4DB2-BD59-A6C34878D82A}">
                    <a16:rowId xmlns:a16="http://schemas.microsoft.com/office/drawing/2014/main" val="353451793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DBE207C-5665-4A56-9EF3-C29A8ABC96FD}"/>
              </a:ext>
            </a:extLst>
          </p:cNvPr>
          <p:cNvSpPr txBox="1"/>
          <p:nvPr/>
        </p:nvSpPr>
        <p:spPr>
          <a:xfrm>
            <a:off x="9117582" y="5765068"/>
            <a:ext cx="23582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Затраты первого года</a:t>
            </a:r>
            <a:r>
              <a:rPr lang="en-US" dirty="0"/>
              <a:t>:</a:t>
            </a:r>
          </a:p>
          <a:p>
            <a:r>
              <a:rPr lang="ru-RU" b="0" i="0" dirty="0">
                <a:effectLst/>
                <a:latin typeface="fkGroteskNeue"/>
              </a:rPr>
              <a:t> ≈</a:t>
            </a:r>
            <a:r>
              <a:rPr lang="en-US" b="0" i="0" dirty="0">
                <a:effectLst/>
                <a:latin typeface="fkGroteskNeue"/>
              </a:rPr>
              <a:t> 388 </a:t>
            </a:r>
            <a:r>
              <a:rPr lang="ru-RU" b="0" i="0" dirty="0">
                <a:effectLst/>
                <a:latin typeface="fkGroteskNeue"/>
              </a:rPr>
              <a:t>млн. рублей</a:t>
            </a:r>
            <a:endParaRPr lang="ru-RU" dirty="0"/>
          </a:p>
        </p:txBody>
      </p:sp>
      <p:pic>
        <p:nvPicPr>
          <p:cNvPr id="1026" name="Picture 2" descr="Затраты – Бесплатные иконки: бизнес и финансы">
            <a:extLst>
              <a:ext uri="{FF2B5EF4-FFF2-40B4-BE49-F238E27FC236}">
                <a16:creationId xmlns:a16="http://schemas.microsoft.com/office/drawing/2014/main" id="{7382AE9C-EEFA-40F7-B6FD-0E16659B9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2151" y="2472179"/>
            <a:ext cx="1913641" cy="1913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686294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284</TotalTime>
  <Words>816</Words>
  <Application>Microsoft Office PowerPoint</Application>
  <PresentationFormat>Широкоэкранный</PresentationFormat>
  <Paragraphs>211</Paragraphs>
  <Slides>22</Slides>
  <Notes>22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35" baseType="lpstr">
      <vt:lpstr>Arial</vt:lpstr>
      <vt:lpstr>等线</vt:lpstr>
      <vt:lpstr>Akrobat Black</vt:lpstr>
      <vt:lpstr>Aptos Display</vt:lpstr>
      <vt:lpstr>Bahnschrift Light</vt:lpstr>
      <vt:lpstr>fkGroteskNeue</vt:lpstr>
      <vt:lpstr>Akrobat</vt:lpstr>
      <vt:lpstr>__fkGroteskNeue_598ab8</vt:lpstr>
      <vt:lpstr>等线 Light</vt:lpstr>
      <vt:lpstr>Calibri</vt:lpstr>
      <vt:lpstr>Aptos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Gleb</dc:creator>
  <cp:lastModifiedBy>Антон Сафронов</cp:lastModifiedBy>
  <cp:revision>49</cp:revision>
  <dcterms:created xsi:type="dcterms:W3CDTF">2024-09-10T07:53:00Z</dcterms:created>
  <dcterms:modified xsi:type="dcterms:W3CDTF">2025-10-30T08:49:23Z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85F69DFBD54D4A58BC3CE05CEB498B89_13</vt:lpwstr>
  </property>
  <property fmtid="{D5CDD505-2E9C-101B-9397-08002B2CF9AE}" pid="3" name="KSOProductBuildVer">
    <vt:lpwstr>1049-12.2.0.18911</vt:lpwstr>
  </property>
</Properties>
</file>

<file path=docProps/thumbnail.jpeg>
</file>